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19" r:id="rId2"/>
    <p:sldId id="408" r:id="rId3"/>
    <p:sldId id="382" r:id="rId4"/>
    <p:sldId id="383" r:id="rId5"/>
    <p:sldId id="428" r:id="rId6"/>
    <p:sldId id="441" r:id="rId7"/>
    <p:sldId id="427" r:id="rId8"/>
    <p:sldId id="431" r:id="rId9"/>
    <p:sldId id="367" r:id="rId10"/>
    <p:sldId id="429" r:id="rId11"/>
    <p:sldId id="430" r:id="rId12"/>
    <p:sldId id="433" r:id="rId13"/>
    <p:sldId id="440" r:id="rId14"/>
    <p:sldId id="439" r:id="rId15"/>
    <p:sldId id="436" r:id="rId16"/>
    <p:sldId id="435" r:id="rId17"/>
    <p:sldId id="437" r:id="rId18"/>
    <p:sldId id="396" r:id="rId19"/>
    <p:sldId id="365"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1D1"/>
    <a:srgbClr val="134855"/>
    <a:srgbClr val="F4C946"/>
    <a:srgbClr val="9BDBE9"/>
    <a:srgbClr val="9BDAE9"/>
    <a:srgbClr val="011323"/>
    <a:srgbClr val="D2EBEC"/>
    <a:srgbClr val="79CDE1"/>
    <a:srgbClr val="0A262C"/>
    <a:srgbClr val="228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0" autoAdjust="0"/>
    <p:restoredTop sz="88605" autoAdjust="0"/>
  </p:normalViewPr>
  <p:slideViewPr>
    <p:cSldViewPr snapToGrid="0" showGuides="1">
      <p:cViewPr>
        <p:scale>
          <a:sx n="70" d="100"/>
          <a:sy n="70" d="100"/>
        </p:scale>
        <p:origin x="342" y="48"/>
      </p:cViewPr>
      <p:guideLst>
        <p:guide orient="horz" pos="2160"/>
        <p:guide pos="3864"/>
      </p:guideLst>
    </p:cSldViewPr>
  </p:slideViewPr>
  <p:notesTextViewPr>
    <p:cViewPr>
      <p:scale>
        <a:sx n="1" d="1"/>
        <a:sy n="1" d="1"/>
      </p:scale>
      <p:origin x="0" y="0"/>
    </p:cViewPr>
  </p:notesTextViewPr>
  <p:sorterViewPr>
    <p:cViewPr>
      <p:scale>
        <a:sx n="100" d="100"/>
        <a:sy n="100" d="100"/>
      </p:scale>
      <p:origin x="0" y="-3834"/>
    </p:cViewPr>
  </p:sorterViewPr>
  <p:notesViewPr>
    <p:cSldViewPr snapToGrid="0" showGuides="1">
      <p:cViewPr varScale="1">
        <p:scale>
          <a:sx n="77" d="100"/>
          <a:sy n="77" d="100"/>
        </p:scale>
        <p:origin x="32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17A86EA9-B620-4508-8B9E-A67E43A3B57C}" type="datetimeFigureOut">
              <a:rPr lang="en-US" smtClean="0"/>
              <a:t>4/10/2019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82E21E9-56AF-45FF-9A67-D6D43E2FA0B8}" type="slidenum">
              <a:rPr lang="en-US" smtClean="0"/>
              <a:t>‹#›</a:t>
            </a:fld>
            <a:endParaRPr lang="en-US"/>
          </a:p>
        </p:txBody>
      </p:sp>
    </p:spTree>
    <p:extLst>
      <p:ext uri="{BB962C8B-B14F-4D97-AF65-F5344CB8AC3E}">
        <p14:creationId xmlns:p14="http://schemas.microsoft.com/office/powerpoint/2010/main" val="41742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2A4F21D4-65FC-4043-AA74-2E7AA798C3E3}" type="datetimeFigureOut">
              <a:rPr lang="en-US" smtClean="0"/>
              <a:t>4/10/2019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B63D771-9C13-433D-A7AA-3DB773F0F343}" type="slidenum">
              <a:rPr lang="en-US" smtClean="0"/>
              <a:t>‹#›</a:t>
            </a:fld>
            <a:endParaRPr lang="en-US"/>
          </a:p>
        </p:txBody>
      </p:sp>
    </p:spTree>
    <p:extLst>
      <p:ext uri="{BB962C8B-B14F-4D97-AF65-F5344CB8AC3E}">
        <p14:creationId xmlns:p14="http://schemas.microsoft.com/office/powerpoint/2010/main" val="306592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1</a:t>
            </a:fld>
            <a:endParaRPr lang="en-US"/>
          </a:p>
        </p:txBody>
      </p:sp>
    </p:spTree>
    <p:extLst>
      <p:ext uri="{BB962C8B-B14F-4D97-AF65-F5344CB8AC3E}">
        <p14:creationId xmlns:p14="http://schemas.microsoft.com/office/powerpoint/2010/main" val="119948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smtClean="0">
                <a:solidFill>
                  <a:schemeClr val="tx1"/>
                </a:solidFill>
                <a:effectLst/>
                <a:latin typeface="+mn-lt"/>
                <a:ea typeface="+mn-ea"/>
                <a:cs typeface="+mn-cs"/>
              </a:rPr>
              <a:t>Investor provides</a:t>
            </a:r>
            <a:r>
              <a:rPr lang="en-US" sz="1200" kern="1200" baseline="0" dirty="0" smtClean="0">
                <a:solidFill>
                  <a:schemeClr val="tx1"/>
                </a:solidFill>
                <a:effectLst/>
                <a:latin typeface="+mn-lt"/>
                <a:ea typeface="+mn-ea"/>
                <a:cs typeface="+mn-cs"/>
              </a:rPr>
              <a:t> upfront capital, as needed. 2) </a:t>
            </a:r>
            <a:r>
              <a:rPr lang="en-US" sz="1200" kern="1200" dirty="0" smtClean="0">
                <a:solidFill>
                  <a:schemeClr val="tx1"/>
                </a:solidFill>
                <a:effectLst/>
                <a:latin typeface="+mn-lt"/>
                <a:ea typeface="+mn-ea"/>
                <a:cs typeface="+mn-cs"/>
              </a:rPr>
              <a:t>The service provider will provide their intervention to eligible participants. Through the provision of services, provider will work to achieve agreed upon outcomes</a:t>
            </a:r>
            <a:r>
              <a:rPr lang="en-US" sz="1200" kern="1200" baseline="0" dirty="0" smtClean="0">
                <a:solidFill>
                  <a:schemeClr val="tx1"/>
                </a:solidFill>
                <a:effectLst/>
                <a:latin typeface="+mn-lt"/>
                <a:ea typeface="+mn-ea"/>
                <a:cs typeface="+mn-cs"/>
              </a:rPr>
              <a:t> (e.g.</a:t>
            </a:r>
            <a:r>
              <a:rPr lang="en-US" sz="1200" kern="1200" dirty="0" smtClean="0">
                <a:solidFill>
                  <a:schemeClr val="tx1"/>
                </a:solidFill>
                <a:effectLst/>
                <a:latin typeface="+mn-lt"/>
                <a:ea typeface="+mn-ea"/>
                <a:cs typeface="+mn-cs"/>
              </a:rPr>
              <a:t> including but not limited to reduced referrals and re-referrals of children into foster care, reduction in use of homeless</a:t>
            </a:r>
            <a:r>
              <a:rPr lang="en-US" sz="1200" kern="1200" baseline="0" dirty="0" smtClean="0">
                <a:solidFill>
                  <a:schemeClr val="tx1"/>
                </a:solidFill>
                <a:effectLst/>
                <a:latin typeface="+mn-lt"/>
                <a:ea typeface="+mn-ea"/>
                <a:cs typeface="+mn-cs"/>
              </a:rPr>
              <a:t> services)</a:t>
            </a:r>
            <a:r>
              <a:rPr lang="en-US" sz="1200" kern="1200" dirty="0" smtClean="0">
                <a:solidFill>
                  <a:schemeClr val="tx1"/>
                </a:solidFill>
                <a:effectLst/>
                <a:latin typeface="+mn-lt"/>
                <a:ea typeface="+mn-ea"/>
                <a:cs typeface="+mn-cs"/>
              </a:rPr>
              <a:t>. (3) The program may engage an independent validator to measure and validate these outcomes. (4) If the outcomes are met, the government will pay outcomes based payments provider. 5) the investor will pay back the</a:t>
            </a:r>
            <a:r>
              <a:rPr lang="en-US" sz="1200" kern="1200" baseline="0" dirty="0" smtClean="0">
                <a:solidFill>
                  <a:schemeClr val="tx1"/>
                </a:solidFill>
                <a:effectLst/>
                <a:latin typeface="+mn-lt"/>
                <a:ea typeface="+mn-ea"/>
                <a:cs typeface="+mn-cs"/>
              </a:rPr>
              <a:t> investor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5</a:t>
            </a:fld>
            <a:endParaRPr lang="en-US"/>
          </a:p>
        </p:txBody>
      </p:sp>
    </p:spTree>
    <p:extLst>
      <p:ext uri="{BB962C8B-B14F-4D97-AF65-F5344CB8AC3E}">
        <p14:creationId xmlns:p14="http://schemas.microsoft.com/office/powerpoint/2010/main" val="404599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6</a:t>
            </a:fld>
            <a:endParaRPr lang="en-US"/>
          </a:p>
        </p:txBody>
      </p:sp>
    </p:spTree>
    <p:extLst>
      <p:ext uri="{BB962C8B-B14F-4D97-AF65-F5344CB8AC3E}">
        <p14:creationId xmlns:p14="http://schemas.microsoft.com/office/powerpoint/2010/main" val="327418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Summary tab provides an overview of financing sources and uses, assumptions, success payments, and upside payments.</a:t>
            </a:r>
          </a:p>
          <a:p>
            <a:r>
              <a:rPr lang="en-US" sz="1200" kern="1200" dirty="0" smtClean="0">
                <a:solidFill>
                  <a:schemeClr val="tx1"/>
                </a:solidFill>
                <a:effectLst/>
                <a:latin typeface="+mn-lt"/>
                <a:ea typeface="+mn-ea"/>
                <a:cs typeface="+mn-cs"/>
              </a:rPr>
              <a:t>Sources in this model include investor principal and outcomes payments. Additional sources that could be included in a customized version include any earnings on a cash account, grant capital, or a break-out between junior and senior debt capital. This model can assume that the payor will pay a negotiated portion for contracted services that are not only for outputs or outcomes. In many cases, the government will provide base payments that are paid regardless of whether the program achieves any outcomes, but there may be cases where this is not true.</a:t>
            </a:r>
          </a:p>
          <a:p>
            <a:r>
              <a:rPr lang="en-US" sz="1200" kern="1200" dirty="0" smtClean="0">
                <a:solidFill>
                  <a:schemeClr val="tx1"/>
                </a:solidFill>
                <a:effectLst/>
                <a:latin typeface="+mn-lt"/>
                <a:ea typeface="+mn-ea"/>
                <a:cs typeface="+mn-cs"/>
              </a:rPr>
              <a:t>Uses include program and transaction costs. The program costs are further outlined under the budget tab. Transaction costs include project evaluation, legal fees, and closing service fees. Unlike more robust PFS models, this model does not contemplate the use of a financial intermediary so does not include additional staff, insurance, fiscal agent fees, or audit fees associated with setting up a third-party intermediary. This could be included on an as-needed basis. The final use is the payment of investor interest and principal. Depending on the timing of payments, a separate interest reserve could be set up to pay investor interest while payments are being bridged.</a:t>
            </a:r>
          </a:p>
          <a:p>
            <a:r>
              <a:rPr lang="en-US" sz="1200" i="1" kern="1200" dirty="0" smtClean="0">
                <a:solidFill>
                  <a:schemeClr val="tx1"/>
                </a:solidFill>
                <a:effectLst/>
                <a:latin typeface="+mn-lt"/>
                <a:ea typeface="+mn-ea"/>
                <a:cs typeface="+mn-cs"/>
              </a:rPr>
              <a:t>Tab Inputs and Assumptions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only input on this tab is to help you determine the sharing of upside payments between investors or the service provider upside payments, if your contract includes upside payments.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63D771-9C13-433D-A7AA-3DB773F0F343}" type="slidenum">
              <a:rPr lang="en-US" smtClean="0"/>
              <a:t>8</a:t>
            </a:fld>
            <a:endParaRPr lang="en-US"/>
          </a:p>
        </p:txBody>
      </p:sp>
    </p:spTree>
    <p:extLst>
      <p:ext uri="{BB962C8B-B14F-4D97-AF65-F5344CB8AC3E}">
        <p14:creationId xmlns:p14="http://schemas.microsoft.com/office/powerpoint/2010/main" val="207502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smtClean="0">
                <a:latin typeface="Franklin Gothic Book" panose="020B0503020102020204" pitchFamily="34" charset="0"/>
              </a:rPr>
              <a:t>Investor draws are set to minimize the account balance to the three month average of working capital</a:t>
            </a:r>
            <a:r>
              <a:rPr lang="en-US" dirty="0" smtClean="0">
                <a:latin typeface="Franklin Gothic Book" panose="020B0503020102020204" pitchFamily="34" charset="0"/>
              </a:rPr>
              <a:t>. This provides the project with the initial cash flow needed to hire and train program staff, pay for program expenses, and cover transaction costs. This also limits interest expense since the project account will not have a large balance. </a:t>
            </a:r>
          </a:p>
          <a:p>
            <a:pPr marL="285750" indent="-285750">
              <a:buFont typeface="Arial" panose="020B0604020202020204" pitchFamily="34" charset="0"/>
              <a:buChar char="•"/>
            </a:pPr>
            <a:r>
              <a:rPr lang="en-US" b="1" dirty="0" smtClean="0">
                <a:latin typeface="Franklin Gothic Book" panose="020B0503020102020204" pitchFamily="34" charset="0"/>
              </a:rPr>
              <a:t>When outcomes payments are received, they are used to pay down investor principal and to pay for ongoing project costs. </a:t>
            </a:r>
            <a:r>
              <a:rPr lang="en-US" dirty="0" smtClean="0">
                <a:latin typeface="Franklin Gothic Book" panose="020B0503020102020204" pitchFamily="34" charset="0"/>
              </a:rPr>
              <a:t>In this model, once outcomes are measured and earned, they are paid to the project instead of sitting in a separate designated account. This helps minimize interest expense and reduce investors’ overall exposure to the project. </a:t>
            </a:r>
          </a:p>
          <a:p>
            <a:pPr marL="285750" indent="-285750">
              <a:buFont typeface="Arial" panose="020B0604020202020204" pitchFamily="34" charset="0"/>
              <a:buChar char="•"/>
            </a:pPr>
            <a:r>
              <a:rPr lang="en-US" b="1" dirty="0" smtClean="0">
                <a:latin typeface="Franklin Gothic Book" panose="020B0503020102020204" pitchFamily="34" charset="0"/>
              </a:rPr>
              <a:t>In the final project month, the outstanding loan is repaid through the final outcomes payment. </a:t>
            </a:r>
            <a:r>
              <a:rPr lang="en-US" dirty="0" smtClean="0">
                <a:latin typeface="Franklin Gothic Book" panose="020B0503020102020204" pitchFamily="34" charset="0"/>
              </a:rPr>
              <a:t>Any remaining funds can be used to pay an upside payment to the service provider or investor. </a:t>
            </a:r>
            <a:r>
              <a:rPr lang="en-US" sz="1200" b="1" i="0" u="none" strike="noStrike" kern="1200" dirty="0" smtClean="0">
                <a:solidFill>
                  <a:schemeClr val="tx1"/>
                </a:solidFill>
                <a:effectLst/>
                <a:latin typeface="+mn-lt"/>
                <a:ea typeface="+mn-ea"/>
                <a:cs typeface="+mn-cs"/>
              </a:rPr>
              <a:t>Financing Assumptions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p>
          <a:p>
            <a:pPr marL="285750" indent="-28575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Financing assumptions include only one investor. Like in other outcomes-based financing, finding subsidized financing to reduce interest costs is always beneficial to the cash flow of any project and can be added into the model.</a:t>
            </a:r>
          </a:p>
          <a:p>
            <a:r>
              <a:rPr lang="en-US" sz="1200" kern="1200" dirty="0" smtClean="0">
                <a:solidFill>
                  <a:schemeClr val="tx1"/>
                </a:solidFill>
                <a:effectLst/>
                <a:latin typeface="+mn-lt"/>
                <a:ea typeface="+mn-ea"/>
                <a:cs typeface="+mn-cs"/>
              </a:rPr>
              <a:t>The model is set for only 12 months, but in many cases there is a lag between when outcomes are achieved, measured, and evaluated and when they are paid. The model can be customized for a longer term depending on the structure of outcomes payments.</a:t>
            </a:r>
          </a:p>
          <a:p>
            <a:pPr marL="0" indent="0">
              <a:buFont typeface="Arial" panose="020B0604020202020204" pitchFamily="34" charset="0"/>
              <a:buNone/>
            </a:pPr>
            <a:endParaRPr lang="en-US" dirty="0" smtClean="0">
              <a:latin typeface="Franklin Gothic Book" panose="020B0503020102020204" pitchFamily="34" charset="0"/>
            </a:endParaRPr>
          </a:p>
          <a:p>
            <a:r>
              <a:rPr lang="en-US" sz="1200" kern="1200" dirty="0" smtClean="0">
                <a:solidFill>
                  <a:schemeClr val="tx1"/>
                </a:solidFill>
                <a:effectLst/>
                <a:latin typeface="+mn-lt"/>
                <a:ea typeface="+mn-ea"/>
                <a:cs typeface="+mn-cs"/>
              </a:rPr>
              <a:t>Project costs are streamlined in this model and include: </a:t>
            </a:r>
          </a:p>
          <a:p>
            <a:pPr lvl="0"/>
            <a:r>
              <a:rPr lang="en-US" sz="1200" kern="1200" dirty="0" smtClean="0">
                <a:solidFill>
                  <a:schemeClr val="tx1"/>
                </a:solidFill>
                <a:effectLst/>
                <a:latin typeface="+mn-lt"/>
                <a:ea typeface="+mn-ea"/>
                <a:cs typeface="+mn-cs"/>
              </a:rPr>
              <a:t>Third-party validator to assess whether or not outcomes have been achieved; paid for over the course of the year</a:t>
            </a:r>
          </a:p>
          <a:p>
            <a:pPr lvl="0"/>
            <a:r>
              <a:rPr lang="en-US" sz="1200" kern="1200" dirty="0" smtClean="0">
                <a:solidFill>
                  <a:schemeClr val="tx1"/>
                </a:solidFill>
                <a:effectLst/>
                <a:latin typeface="+mn-lt"/>
                <a:ea typeface="+mn-ea"/>
                <a:cs typeface="+mn-cs"/>
              </a:rPr>
              <a:t>Legal fees incurred by service provider, investor, and/or back-end payor; paid for over the course of the year</a:t>
            </a:r>
          </a:p>
          <a:p>
            <a:pPr lvl="0"/>
            <a:r>
              <a:rPr lang="en-US" sz="1200" kern="1200" dirty="0" smtClean="0">
                <a:solidFill>
                  <a:schemeClr val="tx1"/>
                </a:solidFill>
                <a:effectLst/>
                <a:latin typeface="+mn-lt"/>
                <a:ea typeface="+mn-ea"/>
                <a:cs typeface="+mn-cs"/>
              </a:rPr>
              <a:t>Closing fees to pay lenders for their underwriting and other transaction costs; paid for at closing</a:t>
            </a:r>
          </a:p>
          <a:p>
            <a:r>
              <a:rPr lang="en-US" sz="1200" kern="1200" dirty="0" smtClean="0">
                <a:solidFill>
                  <a:schemeClr val="tx1"/>
                </a:solidFill>
                <a:effectLst/>
                <a:latin typeface="+mn-lt"/>
                <a:ea typeface="+mn-ea"/>
                <a:cs typeface="+mn-cs"/>
              </a:rPr>
              <a:t>Additional common project costs in PFS transactions include transaction structuring fees, evaluation costs, consulting/technical assistance, as well as project management or a development fee and/or money for a fiscal services agency. Simplifying the model through a bridge funding arrangement could cut down on the need for project intermediation, greatly reducing transaction costs and allowing projects to scale across multiple jurisdictions.</a:t>
            </a:r>
          </a:p>
          <a:p>
            <a:r>
              <a:rPr lang="en-US" sz="1200" kern="1200" dirty="0" smtClean="0">
                <a:solidFill>
                  <a:schemeClr val="tx1"/>
                </a:solidFill>
                <a:effectLst/>
                <a:latin typeface="+mn-lt"/>
                <a:ea typeface="+mn-ea"/>
                <a:cs typeface="+mn-cs"/>
              </a:rPr>
              <a:t>The final key assumption is that outcomes payments are paid quarterly, as demonstrated on the outcomes tab. This can also be edited to fit the needs of your transaction.</a:t>
            </a:r>
          </a:p>
          <a:p>
            <a:pPr marL="0" indent="0">
              <a:buFont typeface="Arial" panose="020B0604020202020204" pitchFamily="34" charset="0"/>
              <a:buNone/>
            </a:pP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4B63D771-9C13-433D-A7AA-3DB773F0F343}" type="slidenum">
              <a:rPr lang="en-US" smtClean="0"/>
              <a:t>9</a:t>
            </a:fld>
            <a:endParaRPr lang="en-US"/>
          </a:p>
        </p:txBody>
      </p:sp>
    </p:spTree>
    <p:extLst>
      <p:ext uri="{BB962C8B-B14F-4D97-AF65-F5344CB8AC3E}">
        <p14:creationId xmlns:p14="http://schemas.microsoft.com/office/powerpoint/2010/main" val="69447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help you understand how this tab is designed, we will walk through an example related to chronic homelessness. Let’s assume that we want to serve 300 chronically homeless adults and our target outcomes include reducing the use of emergency shelter and increasing housing stability. The intervention that we are scaling has been proven through a quasi-experimental design to reduce the rate at which the treatment group uses shelter by 10%, which is statistically significant at a .1 p-value, and to improve treatment group housing stability by 5%, which is also statistically significant at a .1 p-value. Based on the evaluation, the government has agreed to pay if the intervention keeps 80% of the participants, or 240 adults, out of the shelter system and provides housing stability for 70% of the participants, or 210 adults. The government has agreed to pay $10,000 for outcomes and is targeting 45% of payments, or $4,500, for the reduction in shelter stays outcome, and 45% of payments, or $4,500, for housing stability. The remaining $1,000 is a base payment that will not be contingent on program success. Because we are projecting based on the evidence base that 240 adults will meet the shelter stays outcome, the outcome is worth $19 per adult. Because we are projecting based on the evidence that 210 adults will meet the increased housing stability outcome, the outcome is worth $21 per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Payment Cap should be determined through negotiations between project parties, but should cover program expenses, legal, validation and/or evaluation, closing fees, interest, and other project expenses. In some cases, projects will include an upside success payment that will be shared between project parties. In this case, the payment cap should take the upside scenarios under account.</a:t>
            </a:r>
          </a:p>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10</a:t>
            </a:fld>
            <a:endParaRPr lang="en-US"/>
          </a:p>
        </p:txBody>
      </p:sp>
    </p:spTree>
    <p:extLst>
      <p:ext uri="{BB962C8B-B14F-4D97-AF65-F5344CB8AC3E}">
        <p14:creationId xmlns:p14="http://schemas.microsoft.com/office/powerpoint/2010/main" val="421908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budget tab is for program expenses associated with the intervention and carries to the program expenses line item in the Cash Flow Model tab. If another budget model works better for your intervention, link the final total program costs from your model to the Program Expenses line item in the budget sheet.</a:t>
            </a:r>
          </a:p>
          <a:p>
            <a:r>
              <a:rPr lang="en-US" sz="1200" i="1" kern="1200" dirty="0" smtClean="0">
                <a:solidFill>
                  <a:schemeClr val="tx1"/>
                </a:solidFill>
                <a:effectLst/>
                <a:latin typeface="+mn-lt"/>
                <a:ea typeface="+mn-ea"/>
                <a:cs typeface="+mn-cs"/>
              </a:rPr>
              <a:t>Tab Inputs and Assumptions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project expenses are assumed to be spread evenly over the 12-month period. To customize the template, you may want to look at what expenses you may need to incur earlier on in the project to ensure adequate funding for program provision.</a:t>
            </a:r>
          </a:p>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11</a:t>
            </a:fld>
            <a:endParaRPr lang="en-US"/>
          </a:p>
        </p:txBody>
      </p:sp>
    </p:spTree>
    <p:extLst>
      <p:ext uri="{BB962C8B-B14F-4D97-AF65-F5344CB8AC3E}">
        <p14:creationId xmlns:p14="http://schemas.microsoft.com/office/powerpoint/2010/main" val="23291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13</a:t>
            </a:fld>
            <a:endParaRPr lang="en-US"/>
          </a:p>
        </p:txBody>
      </p:sp>
    </p:spTree>
    <p:extLst>
      <p:ext uri="{BB962C8B-B14F-4D97-AF65-F5344CB8AC3E}">
        <p14:creationId xmlns:p14="http://schemas.microsoft.com/office/powerpoint/2010/main" val="301334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buFont typeface="Wingdings" panose="05000000000000000000" pitchFamily="2" charset="2"/>
              <a:buNone/>
            </a:pPr>
            <a:r>
              <a:rPr lang="en-US" dirty="0" smtClean="0"/>
              <a:t>One out of eight young Americans count as “disconnected youth” – 16 to 24 year-olds who are out of school and out of work. Disconnected youth are more likely to access social services and cost an estimated $26.8 billion annually, and the numbers of unemployed youth mean even more lost tax revenue. </a:t>
            </a:r>
          </a:p>
          <a:p>
            <a:pPr>
              <a:buClr>
                <a:schemeClr val="tx2"/>
              </a:buClr>
              <a:buFont typeface="Wingdings" panose="05000000000000000000" pitchFamily="2" charset="2"/>
              <a:buNone/>
            </a:pPr>
            <a:endParaRPr lang="en-US" dirty="0" smtClean="0"/>
          </a:p>
          <a:p>
            <a:pPr>
              <a:buClr>
                <a:schemeClr val="tx2"/>
              </a:buClr>
              <a:buFont typeface="Wingdings" panose="05000000000000000000" pitchFamily="2" charset="2"/>
              <a:buNone/>
            </a:pPr>
            <a:r>
              <a:rPr lang="en-US" dirty="0" smtClean="0"/>
              <a:t>Since 1980, Project XYZ reconnects youth to opportunity by providing intensive case management aimed at helping the most at-risk and disconnected youth overcome significant life obstacles, such as lack of education, homelessness, trauma, substance abuse and court involvement. Case managers provide youth with one-on-one mentoring and advocacy over a period of four to six years through wraparound services, linkages to community partners, placement and paperwork assistance, home visits, 24-hours per day/seven days per week crisis intervention, and escorting youth to appointments and important events. A rigorous evaluation showed the program can statistically reduce the incidence of teen births, reduce usage of temporary shelter and increase engagement in school. </a:t>
            </a:r>
          </a:p>
          <a:p>
            <a:pPr>
              <a:buClr>
                <a:schemeClr val="tx2"/>
              </a:buClr>
              <a:buFont typeface="Wingdings" panose="05000000000000000000" pitchFamily="2" charset="2"/>
              <a:buNone/>
            </a:pPr>
            <a:endParaRPr lang="en-US" dirty="0" smtClean="0"/>
          </a:p>
          <a:p>
            <a:pPr>
              <a:buClr>
                <a:schemeClr val="tx2"/>
              </a:buClr>
              <a:buFont typeface="Wingdings" panose="05000000000000000000" pitchFamily="2" charset="2"/>
              <a:buNone/>
            </a:pPr>
            <a:r>
              <a:rPr lang="en-US" dirty="0" smtClean="0"/>
              <a:t>Project XYZ has partnered with their city’s Department of Health and Human Services (DHHS) to use outcomes-based</a:t>
            </a:r>
            <a:r>
              <a:rPr lang="en-US" baseline="0" dirty="0" smtClean="0"/>
              <a:t> financing</a:t>
            </a:r>
            <a:r>
              <a:rPr lang="en-US" dirty="0" smtClean="0"/>
              <a:t> to expand their services to additional at-risk youth. Based on negotiations, DHHS has agreed to pay Project XYZ $100,000 for reduction in teen births, $200,000 for reduction in usage of temporary shelter and $50,000 for increased engagement in school based on a percentage reduction between a treatment group and control group. A national nonprofit evaluator was selected to make sure the stated outcomes have been achieved through a randomized controlled trial. Project parties are </a:t>
            </a:r>
            <a:r>
              <a:rPr lang="en-US" dirty="0" err="1" smtClean="0"/>
              <a:t>are</a:t>
            </a:r>
            <a:r>
              <a:rPr lang="en-US" dirty="0" smtClean="0"/>
              <a:t> working with LLC Corp to structure their transaction and are now looking for financing.</a:t>
            </a:r>
          </a:p>
          <a:p>
            <a:endParaRPr lang="en-US" dirty="0"/>
          </a:p>
        </p:txBody>
      </p:sp>
      <p:sp>
        <p:nvSpPr>
          <p:cNvPr id="4" name="Slide Number Placeholder 3"/>
          <p:cNvSpPr>
            <a:spLocks noGrp="1"/>
          </p:cNvSpPr>
          <p:nvPr>
            <p:ph type="sldNum" sz="quarter" idx="10"/>
          </p:nvPr>
        </p:nvSpPr>
        <p:spPr/>
        <p:txBody>
          <a:bodyPr/>
          <a:lstStyle/>
          <a:p>
            <a:fld id="{4B63D771-9C13-433D-A7AA-3DB773F0F343}" type="slidenum">
              <a:rPr lang="en-US" smtClean="0"/>
              <a:t>15</a:t>
            </a:fld>
            <a:endParaRPr lang="en-US"/>
          </a:p>
        </p:txBody>
      </p:sp>
    </p:spTree>
    <p:extLst>
      <p:ext uri="{BB962C8B-B14F-4D97-AF65-F5344CB8AC3E}">
        <p14:creationId xmlns:p14="http://schemas.microsoft.com/office/powerpoint/2010/main" val="343356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24600" y="1371600"/>
            <a:ext cx="5486400" cy="2387600"/>
          </a:xfrm>
        </p:spPr>
        <p:txBody>
          <a:bodyPr anchor="ctr" anchorCtr="0"/>
          <a:lstStyle>
            <a:lvl1pPr algn="l">
              <a:defRPr sz="6000" baseline="0">
                <a:solidFill>
                  <a:srgbClr val="011323"/>
                </a:solidFill>
                <a:latin typeface="Franklin Gothic Medium" panose="020B0603020102020204" pitchFamily="34" charset="0"/>
              </a:defRPr>
            </a:lvl1pPr>
          </a:lstStyle>
          <a:p>
            <a:r>
              <a:rPr lang="en-US" dirty="0"/>
              <a:t>Click to </a:t>
            </a:r>
            <a:br>
              <a:rPr lang="en-US" dirty="0"/>
            </a:br>
            <a:r>
              <a:rPr lang="en-US" dirty="0"/>
              <a:t>edit title</a:t>
            </a:r>
          </a:p>
        </p:txBody>
      </p:sp>
      <p:sp>
        <p:nvSpPr>
          <p:cNvPr id="3" name="Subtitle 2"/>
          <p:cNvSpPr>
            <a:spLocks noGrp="1"/>
          </p:cNvSpPr>
          <p:nvPr>
            <p:ph type="subTitle" idx="1" hasCustomPrompt="1"/>
          </p:nvPr>
        </p:nvSpPr>
        <p:spPr>
          <a:xfrm>
            <a:off x="6324600" y="4114800"/>
            <a:ext cx="5486400" cy="1690352"/>
          </a:xfrm>
        </p:spPr>
        <p:txBody>
          <a:bodyPr>
            <a:normAutofit/>
          </a:bodyPr>
          <a:lstStyle>
            <a:lvl1pPr marL="0" indent="0" algn="l">
              <a:buNone/>
              <a:defRPr sz="2800" baseline="0">
                <a:solidFill>
                  <a:srgbClr val="0113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dirty="0"/>
          </a:p>
        </p:txBody>
      </p:sp>
    </p:spTree>
    <p:extLst>
      <p:ext uri="{BB962C8B-B14F-4D97-AF65-F5344CB8AC3E}">
        <p14:creationId xmlns:p14="http://schemas.microsoft.com/office/powerpoint/2010/main" val="375657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0" y="1828800"/>
            <a:ext cx="5486400" cy="4114800"/>
          </a:xfrm>
        </p:spPr>
        <p:txBody>
          <a:bodyPr>
            <a:normAutofit/>
          </a:bodyPr>
          <a:lstStyle>
            <a:lvl1pPr marL="0" indent="0">
              <a:buNone/>
              <a:defRPr sz="2800">
                <a:solidFill>
                  <a:srgbClr val="2EB1D1"/>
                </a:solidFill>
                <a:latin typeface="Franklin Gothic Book" panose="020B0503020102020204" pitchFamily="34" charset="0"/>
              </a:defRPr>
            </a:lvl1pPr>
          </a:lstStyle>
          <a:p>
            <a:pPr lvl="0"/>
            <a:r>
              <a:rPr lang="en-US" dirty="0"/>
              <a:t>Click to add large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Tree>
    <p:extLst>
      <p:ext uri="{BB962C8B-B14F-4D97-AF65-F5344CB8AC3E}">
        <p14:creationId xmlns:p14="http://schemas.microsoft.com/office/powerpoint/2010/main" val="150257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Slide with 2 large columns</a:t>
            </a:r>
          </a:p>
        </p:txBody>
      </p:sp>
      <p:sp>
        <p:nvSpPr>
          <p:cNvPr id="3" name="Content Placeholder 2"/>
          <p:cNvSpPr>
            <a:spLocks noGrp="1"/>
          </p:cNvSpPr>
          <p:nvPr>
            <p:ph idx="1" hasCustomPrompt="1"/>
          </p:nvPr>
        </p:nvSpPr>
        <p:spPr>
          <a:xfrm>
            <a:off x="381000" y="1828800"/>
            <a:ext cx="5486400" cy="3657601"/>
          </a:xfrm>
        </p:spPr>
        <p:txBody>
          <a:bodyPr>
            <a:normAutofit/>
          </a:bodyPr>
          <a:lstStyle>
            <a:lvl1pPr marL="0" indent="0">
              <a:buNone/>
              <a:defRPr sz="18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5" name="Content Placeholder 2"/>
          <p:cNvSpPr>
            <a:spLocks noGrp="1"/>
          </p:cNvSpPr>
          <p:nvPr>
            <p:ph idx="13" hasCustomPrompt="1"/>
          </p:nvPr>
        </p:nvSpPr>
        <p:spPr>
          <a:xfrm>
            <a:off x="6324600" y="1828801"/>
            <a:ext cx="5486400" cy="3657600"/>
          </a:xfrm>
        </p:spPr>
        <p:txBody>
          <a:bodyPr>
            <a:normAutofit/>
          </a:bodyPr>
          <a:lstStyle>
            <a:lvl1pPr marL="0" indent="0">
              <a:buNone/>
              <a:defRPr sz="1800"/>
            </a:lvl1pPr>
          </a:lstStyle>
          <a:p>
            <a:pPr lvl="0"/>
            <a:r>
              <a:rPr lang="en-US" dirty="0"/>
              <a:t>Click to edit text</a:t>
            </a:r>
          </a:p>
        </p:txBody>
      </p:sp>
    </p:spTree>
    <p:extLst>
      <p:ext uri="{BB962C8B-B14F-4D97-AF65-F5344CB8AC3E}">
        <p14:creationId xmlns:p14="http://schemas.microsoft.com/office/powerpoint/2010/main" val="147615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Slide with 4 columns</a:t>
            </a:r>
          </a:p>
        </p:txBody>
      </p:sp>
      <p:sp>
        <p:nvSpPr>
          <p:cNvPr id="3" name="Content Placeholder 2"/>
          <p:cNvSpPr>
            <a:spLocks noGrp="1"/>
          </p:cNvSpPr>
          <p:nvPr>
            <p:ph idx="1" hasCustomPrompt="1"/>
          </p:nvPr>
        </p:nvSpPr>
        <p:spPr>
          <a:xfrm>
            <a:off x="381000" y="1828800"/>
            <a:ext cx="2514600" cy="4117975"/>
          </a:xfrm>
        </p:spPr>
        <p:txBody>
          <a:bodyPr>
            <a:normAutofit/>
          </a:bodyPr>
          <a:lstStyle>
            <a:lvl1pPr marL="0" indent="0">
              <a:buNone/>
              <a:defRPr sz="1200"/>
            </a:lvl1pPr>
          </a:lstStyle>
          <a:p>
            <a:pPr lvl="0"/>
            <a:r>
              <a:rPr lang="en-US" dirty="0"/>
              <a:t>Click to edit text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5" name="Content Placeholder 2"/>
          <p:cNvSpPr>
            <a:spLocks noGrp="1"/>
          </p:cNvSpPr>
          <p:nvPr>
            <p:ph idx="13" hasCustomPrompt="1"/>
          </p:nvPr>
        </p:nvSpPr>
        <p:spPr>
          <a:xfrm>
            <a:off x="6324600" y="1828800"/>
            <a:ext cx="2514600" cy="4117975"/>
          </a:xfrm>
        </p:spPr>
        <p:txBody>
          <a:bodyPr>
            <a:normAutofit/>
          </a:bodyPr>
          <a:lstStyle>
            <a:lvl1pPr marL="0" indent="0">
              <a:buNone/>
              <a:defRPr sz="1200"/>
            </a:lvl1pPr>
          </a:lstStyle>
          <a:p>
            <a:pPr lvl="0"/>
            <a:r>
              <a:rPr lang="en-US" dirty="0"/>
              <a:t>Click to edit text</a:t>
            </a:r>
          </a:p>
        </p:txBody>
      </p:sp>
      <p:sp>
        <p:nvSpPr>
          <p:cNvPr id="7" name="Content Placeholder 2"/>
          <p:cNvSpPr>
            <a:spLocks noGrp="1"/>
          </p:cNvSpPr>
          <p:nvPr>
            <p:ph idx="14" hasCustomPrompt="1"/>
          </p:nvPr>
        </p:nvSpPr>
        <p:spPr>
          <a:xfrm>
            <a:off x="3352800" y="1828800"/>
            <a:ext cx="2514600" cy="4117975"/>
          </a:xfrm>
        </p:spPr>
        <p:txBody>
          <a:bodyPr>
            <a:normAutofit/>
          </a:bodyPr>
          <a:lstStyle>
            <a:lvl1pPr marL="0" indent="0">
              <a:buNone/>
              <a:defRPr sz="1200" baseline="0"/>
            </a:lvl1pPr>
          </a:lstStyle>
          <a:p>
            <a:pPr lvl="0"/>
            <a:r>
              <a:rPr lang="en-US" dirty="0"/>
              <a:t>Click to edit text</a:t>
            </a:r>
          </a:p>
        </p:txBody>
      </p:sp>
      <p:sp>
        <p:nvSpPr>
          <p:cNvPr id="8" name="Content Placeholder 2"/>
          <p:cNvSpPr>
            <a:spLocks noGrp="1"/>
          </p:cNvSpPr>
          <p:nvPr>
            <p:ph idx="15" hasCustomPrompt="1"/>
          </p:nvPr>
        </p:nvSpPr>
        <p:spPr>
          <a:xfrm>
            <a:off x="9296400" y="1828800"/>
            <a:ext cx="2514600" cy="4117975"/>
          </a:xfrm>
        </p:spPr>
        <p:txBody>
          <a:bodyPr>
            <a:normAutofit/>
          </a:bodyPr>
          <a:lstStyle>
            <a:lvl1pPr marL="0" indent="0">
              <a:buNone/>
              <a:defRPr sz="1200"/>
            </a:lvl1pPr>
          </a:lstStyle>
          <a:p>
            <a:pPr lvl="0"/>
            <a:r>
              <a:rPr lang="en-US" dirty="0"/>
              <a:t>Click to edit text</a:t>
            </a:r>
          </a:p>
        </p:txBody>
      </p:sp>
    </p:spTree>
    <p:extLst>
      <p:ext uri="{BB962C8B-B14F-4D97-AF65-F5344CB8AC3E}">
        <p14:creationId xmlns:p14="http://schemas.microsoft.com/office/powerpoint/2010/main" val="324755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 with numbers</a:t>
            </a:r>
          </a:p>
        </p:txBody>
      </p:sp>
      <p:sp>
        <p:nvSpPr>
          <p:cNvPr id="3" name="Content Placeholder 2"/>
          <p:cNvSpPr>
            <a:spLocks noGrp="1"/>
          </p:cNvSpPr>
          <p:nvPr>
            <p:ph idx="1" hasCustomPrompt="1"/>
          </p:nvPr>
        </p:nvSpPr>
        <p:spPr>
          <a:xfrm>
            <a:off x="381000" y="2757269"/>
            <a:ext cx="2514600" cy="3189506"/>
          </a:xfrm>
        </p:spPr>
        <p:txBody>
          <a:bodyPr>
            <a:normAutofit/>
          </a:bodyPr>
          <a:lstStyle>
            <a:lvl1pPr marL="0" indent="0">
              <a:buNone/>
              <a:defRPr sz="10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5" name="Content Placeholder 2"/>
          <p:cNvSpPr>
            <a:spLocks noGrp="1"/>
          </p:cNvSpPr>
          <p:nvPr>
            <p:ph idx="13" hasCustomPrompt="1"/>
          </p:nvPr>
        </p:nvSpPr>
        <p:spPr>
          <a:xfrm>
            <a:off x="3352800" y="1828801"/>
            <a:ext cx="5486400" cy="3657600"/>
          </a:xfrm>
        </p:spPr>
        <p:txBody>
          <a:bodyPr/>
          <a:lstStyle>
            <a:lvl1pPr marL="0" indent="0">
              <a:buNone/>
              <a:defRPr/>
            </a:lvl1pPr>
          </a:lstStyle>
          <a:p>
            <a:pPr lvl="0"/>
            <a:r>
              <a:rPr lang="en-US" dirty="0"/>
              <a:t>Spot for image</a:t>
            </a:r>
          </a:p>
        </p:txBody>
      </p:sp>
      <p:sp>
        <p:nvSpPr>
          <p:cNvPr id="7" name="Content Placeholder 2"/>
          <p:cNvSpPr>
            <a:spLocks noGrp="1"/>
          </p:cNvSpPr>
          <p:nvPr>
            <p:ph idx="14" hasCustomPrompt="1"/>
          </p:nvPr>
        </p:nvSpPr>
        <p:spPr>
          <a:xfrm>
            <a:off x="9322188" y="2300069"/>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322188" y="1842869"/>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6"/>
            <a:ext cx="2488812" cy="452513"/>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5" name="Content Placeholder 2"/>
          <p:cNvSpPr>
            <a:spLocks noGrp="1"/>
          </p:cNvSpPr>
          <p:nvPr>
            <p:ph idx="20" hasCustomPrompt="1"/>
          </p:nvPr>
        </p:nvSpPr>
        <p:spPr>
          <a:xfrm>
            <a:off x="381000" y="1845969"/>
            <a:ext cx="2514600" cy="897232"/>
          </a:xfrm>
        </p:spPr>
        <p:txBody>
          <a:bodyPr>
            <a:normAutofit/>
          </a:bodyPr>
          <a:lstStyle>
            <a:lvl1pPr marL="0" indent="0">
              <a:buNone/>
              <a:defRPr sz="12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327212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 2 columns and image</a:t>
            </a:r>
          </a:p>
        </p:txBody>
      </p:sp>
      <p:sp>
        <p:nvSpPr>
          <p:cNvPr id="3" name="Content Placeholder 2"/>
          <p:cNvSpPr>
            <a:spLocks noGrp="1"/>
          </p:cNvSpPr>
          <p:nvPr>
            <p:ph idx="1" hasCustomPrompt="1"/>
          </p:nvPr>
        </p:nvSpPr>
        <p:spPr>
          <a:xfrm>
            <a:off x="381000" y="1828800"/>
            <a:ext cx="2514600" cy="4117975"/>
          </a:xfrm>
        </p:spPr>
        <p:txBody>
          <a:bodyPr>
            <a:normAutofit/>
          </a:bodyPr>
          <a:lstStyle>
            <a:lvl1pPr marL="0" indent="0">
              <a:buNone/>
              <a:defRPr sz="12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7" name="Content Placeholder 2"/>
          <p:cNvSpPr>
            <a:spLocks noGrp="1"/>
          </p:cNvSpPr>
          <p:nvPr>
            <p:ph idx="14" hasCustomPrompt="1"/>
          </p:nvPr>
        </p:nvSpPr>
        <p:spPr>
          <a:xfrm>
            <a:off x="3352800" y="1828800"/>
            <a:ext cx="2514600" cy="4117975"/>
          </a:xfrm>
        </p:spPr>
        <p:txBody>
          <a:bodyPr>
            <a:normAutofit/>
          </a:bodyPr>
          <a:lstStyle>
            <a:lvl1pPr marL="0" indent="0">
              <a:buNone/>
              <a:defRPr sz="1200"/>
            </a:lvl1pPr>
          </a:lstStyle>
          <a:p>
            <a:pPr lvl="0"/>
            <a:r>
              <a:rPr lang="en-US" dirty="0"/>
              <a:t>Click to edit text</a:t>
            </a:r>
          </a:p>
        </p:txBody>
      </p:sp>
      <p:sp>
        <p:nvSpPr>
          <p:cNvPr id="8" name="Content Placeholder 2"/>
          <p:cNvSpPr>
            <a:spLocks noGrp="1"/>
          </p:cNvSpPr>
          <p:nvPr>
            <p:ph idx="15" hasCustomPrompt="1"/>
          </p:nvPr>
        </p:nvSpPr>
        <p:spPr>
          <a:xfrm>
            <a:off x="6324600" y="1828801"/>
            <a:ext cx="5486400" cy="3657600"/>
          </a:xfrm>
        </p:spPr>
        <p:txBody>
          <a:bodyPr>
            <a:normAutofit/>
          </a:bodyPr>
          <a:lstStyle>
            <a:lvl1pPr marL="0" indent="0">
              <a:buNone/>
              <a:defRPr sz="1800"/>
            </a:lvl1pPr>
          </a:lstStyle>
          <a:p>
            <a:pPr lvl="0"/>
            <a:r>
              <a:rPr lang="en-US" dirty="0"/>
              <a:t>Spot for image</a:t>
            </a:r>
          </a:p>
        </p:txBody>
      </p:sp>
    </p:spTree>
    <p:extLst>
      <p:ext uri="{BB962C8B-B14F-4D97-AF65-F5344CB8AC3E}">
        <p14:creationId xmlns:p14="http://schemas.microsoft.com/office/powerpoint/2010/main" val="425089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0" y="457200"/>
            <a:ext cx="8458200" cy="5943599"/>
          </a:xfrm>
        </p:spPr>
        <p:txBody>
          <a:bodyPr>
            <a:normAutofit/>
          </a:bodyPr>
          <a:lstStyle>
            <a:lvl1pPr marL="0" indent="0">
              <a:buNone/>
              <a:defRPr sz="3600">
                <a:solidFill>
                  <a:srgbClr val="2EB1D1"/>
                </a:solidFill>
                <a:latin typeface="Franklin Gothic Book" panose="020B0503020102020204" pitchFamily="34" charset="0"/>
              </a:defRPr>
            </a:lvl1pPr>
          </a:lstStyle>
          <a:p>
            <a:pPr lvl="0"/>
            <a:r>
              <a:rPr lang="en-US" dirty="0"/>
              <a:t>Picture</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
        <p:nvSpPr>
          <p:cNvPr id="4" name="Content Placeholder 2"/>
          <p:cNvSpPr>
            <a:spLocks noGrp="1"/>
          </p:cNvSpPr>
          <p:nvPr>
            <p:ph idx="13" hasCustomPrompt="1"/>
          </p:nvPr>
        </p:nvSpPr>
        <p:spPr>
          <a:xfrm>
            <a:off x="381000" y="2743200"/>
            <a:ext cx="2514600" cy="3203575"/>
          </a:xfrm>
        </p:spPr>
        <p:txBody>
          <a:bodyPr>
            <a:normAutofit/>
          </a:bodyPr>
          <a:lstStyle>
            <a:lvl1pPr marL="0" indent="0">
              <a:buNone/>
              <a:defRPr sz="1200"/>
            </a:lvl1pPr>
          </a:lstStyle>
          <a:p>
            <a:pPr lvl="0"/>
            <a:r>
              <a:rPr lang="en-US" dirty="0"/>
              <a:t>Click to edit text</a:t>
            </a:r>
          </a:p>
        </p:txBody>
      </p:sp>
      <p:sp>
        <p:nvSpPr>
          <p:cNvPr id="5" name="Content Placeholder 2"/>
          <p:cNvSpPr>
            <a:spLocks noGrp="1"/>
          </p:cNvSpPr>
          <p:nvPr>
            <p:ph idx="14" hasCustomPrompt="1"/>
          </p:nvPr>
        </p:nvSpPr>
        <p:spPr>
          <a:xfrm>
            <a:off x="381000" y="1828801"/>
            <a:ext cx="2514600" cy="914400"/>
          </a:xfrm>
        </p:spPr>
        <p:txBody>
          <a:bodyPr>
            <a:normAutofit/>
          </a:bodyPr>
          <a:lstStyle>
            <a:lvl1pPr marL="0" indent="0">
              <a:buNone/>
              <a:defRPr sz="18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18474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Numbers Slide</a:t>
            </a:r>
          </a:p>
        </p:txBody>
      </p:sp>
      <p:sp>
        <p:nvSpPr>
          <p:cNvPr id="3" name="Content Placeholder 2"/>
          <p:cNvSpPr>
            <a:spLocks noGrp="1"/>
          </p:cNvSpPr>
          <p:nvPr>
            <p:ph idx="1"/>
          </p:nvPr>
        </p:nvSpPr>
        <p:spPr>
          <a:xfrm>
            <a:off x="381000" y="4567876"/>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7" name="Content Placeholder 2"/>
          <p:cNvSpPr>
            <a:spLocks noGrp="1"/>
          </p:cNvSpPr>
          <p:nvPr>
            <p:ph idx="14" hasCustomPrompt="1"/>
          </p:nvPr>
        </p:nvSpPr>
        <p:spPr>
          <a:xfrm>
            <a:off x="9296400" y="2300069"/>
            <a:ext cx="2514600"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296400" y="1842869"/>
            <a:ext cx="2514600"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6"/>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9" name="Content Placeholder 8"/>
          <p:cNvSpPr>
            <a:spLocks noGrp="1"/>
          </p:cNvSpPr>
          <p:nvPr>
            <p:ph sz="quarter" idx="22"/>
          </p:nvPr>
        </p:nvSpPr>
        <p:spPr>
          <a:xfrm>
            <a:off x="381000" y="1828800"/>
            <a:ext cx="2514600" cy="2303463"/>
          </a:xfrm>
        </p:spPr>
        <p:txBody>
          <a:bodyPr/>
          <a:lstStyle/>
          <a:p>
            <a:pPr lvl="0"/>
            <a:endParaRPr lang="en-US" dirty="0"/>
          </a:p>
        </p:txBody>
      </p:sp>
      <p:sp>
        <p:nvSpPr>
          <p:cNvPr id="17" name="Content Placeholder 8"/>
          <p:cNvSpPr>
            <a:spLocks noGrp="1"/>
          </p:cNvSpPr>
          <p:nvPr>
            <p:ph sz="quarter" idx="23"/>
          </p:nvPr>
        </p:nvSpPr>
        <p:spPr>
          <a:xfrm>
            <a:off x="3345179" y="1854593"/>
            <a:ext cx="2514600" cy="2260208"/>
          </a:xfrm>
        </p:spPr>
        <p:txBody>
          <a:bodyPr/>
          <a:lstStyle/>
          <a:p>
            <a:pPr lvl="0"/>
            <a:endParaRPr lang="en-US" dirty="0"/>
          </a:p>
        </p:txBody>
      </p:sp>
      <p:sp>
        <p:nvSpPr>
          <p:cNvPr id="18" name="Content Placeholder 8"/>
          <p:cNvSpPr>
            <a:spLocks noGrp="1"/>
          </p:cNvSpPr>
          <p:nvPr>
            <p:ph sz="quarter" idx="24"/>
          </p:nvPr>
        </p:nvSpPr>
        <p:spPr>
          <a:xfrm>
            <a:off x="6350388" y="1842869"/>
            <a:ext cx="2488812" cy="2271931"/>
          </a:xfrm>
        </p:spPr>
        <p:txBody>
          <a:bodyPr/>
          <a:lstStyle/>
          <a:p>
            <a:pPr lvl="0"/>
            <a:endParaRPr lang="en-US" dirty="0"/>
          </a:p>
        </p:txBody>
      </p:sp>
      <p:sp>
        <p:nvSpPr>
          <p:cNvPr id="19" name="Content Placeholder 2"/>
          <p:cNvSpPr>
            <a:spLocks noGrp="1"/>
          </p:cNvSpPr>
          <p:nvPr>
            <p:ph idx="25"/>
          </p:nvPr>
        </p:nvSpPr>
        <p:spPr>
          <a:xfrm>
            <a:off x="381000" y="5044740"/>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
        <p:nvSpPr>
          <p:cNvPr id="20" name="Content Placeholder 2"/>
          <p:cNvSpPr>
            <a:spLocks noGrp="1"/>
          </p:cNvSpPr>
          <p:nvPr>
            <p:ph idx="26"/>
          </p:nvPr>
        </p:nvSpPr>
        <p:spPr>
          <a:xfrm>
            <a:off x="3352800" y="4577708"/>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21" name="Content Placeholder 2"/>
          <p:cNvSpPr>
            <a:spLocks noGrp="1"/>
          </p:cNvSpPr>
          <p:nvPr>
            <p:ph idx="27"/>
          </p:nvPr>
        </p:nvSpPr>
        <p:spPr>
          <a:xfrm>
            <a:off x="3352800" y="5044740"/>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
        <p:nvSpPr>
          <p:cNvPr id="22" name="Content Placeholder 2"/>
          <p:cNvSpPr>
            <a:spLocks noGrp="1"/>
          </p:cNvSpPr>
          <p:nvPr>
            <p:ph idx="28"/>
          </p:nvPr>
        </p:nvSpPr>
        <p:spPr>
          <a:xfrm>
            <a:off x="6324600" y="4586069"/>
            <a:ext cx="2514600" cy="461324"/>
          </a:xfrm>
        </p:spPr>
        <p:txBody>
          <a:bodyPr>
            <a:normAutofit/>
          </a:bodyPr>
          <a:lstStyle>
            <a:lvl1pPr marL="0" indent="0">
              <a:buNone/>
              <a:defRPr sz="1200">
                <a:latin typeface="Franklin Gothic Medium" panose="020B0603020102020204" pitchFamily="34" charset="0"/>
              </a:defRPr>
            </a:lvl1pPr>
          </a:lstStyle>
          <a:p>
            <a:pPr lvl="0"/>
            <a:r>
              <a:rPr lang="en-US" dirty="0"/>
              <a:t>Click to edit Master text styles</a:t>
            </a:r>
          </a:p>
        </p:txBody>
      </p:sp>
      <p:sp>
        <p:nvSpPr>
          <p:cNvPr id="23" name="Content Placeholder 2"/>
          <p:cNvSpPr>
            <a:spLocks noGrp="1"/>
          </p:cNvSpPr>
          <p:nvPr>
            <p:ph idx="29"/>
          </p:nvPr>
        </p:nvSpPr>
        <p:spPr>
          <a:xfrm>
            <a:off x="6324600" y="5062933"/>
            <a:ext cx="2514600" cy="1356060"/>
          </a:xfrm>
        </p:spPr>
        <p:txBody>
          <a:bodyPr>
            <a:normAutofit/>
          </a:bodyPr>
          <a:lstStyle>
            <a:lvl1pPr marL="0" indent="0">
              <a:buNone/>
              <a:defRPr sz="1000">
                <a:latin typeface="Franklin Gothic Book" panose="020B05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4876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Full width slide</a:t>
            </a:r>
          </a:p>
        </p:txBody>
      </p:sp>
      <p:sp>
        <p:nvSpPr>
          <p:cNvPr id="3" name="Content Placeholder 2"/>
          <p:cNvSpPr>
            <a:spLocks noGrp="1"/>
          </p:cNvSpPr>
          <p:nvPr>
            <p:ph idx="1" hasCustomPrompt="1"/>
          </p:nvPr>
        </p:nvSpPr>
        <p:spPr>
          <a:xfrm>
            <a:off x="381000" y="1825625"/>
            <a:ext cx="11430000" cy="4117975"/>
          </a:xfrm>
        </p:spPr>
        <p:txBody>
          <a:bodyPr/>
          <a:lstStyle>
            <a:lvl1pPr marL="0" indent="0" algn="l">
              <a:buNone/>
              <a:defRPr/>
            </a:lvl1pPr>
          </a:lstStyle>
          <a:p>
            <a:pPr lvl="0"/>
            <a:r>
              <a:rPr lang="en-US" dirty="0"/>
              <a:t>Click to add content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Tree>
    <p:extLst>
      <p:ext uri="{BB962C8B-B14F-4D97-AF65-F5344CB8AC3E}">
        <p14:creationId xmlns:p14="http://schemas.microsoft.com/office/powerpoint/2010/main" val="102119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4957011" y="457200"/>
            <a:ext cx="4880316" cy="2062103"/>
          </a:xfrm>
          <a:prstGeom prst="rect">
            <a:avLst/>
          </a:prstGeom>
          <a:noFill/>
        </p:spPr>
        <p:txBody>
          <a:bodyPr wrap="square" rtlCol="0">
            <a:spAutoFit/>
          </a:bodyPr>
          <a:lstStyle/>
          <a:p>
            <a:r>
              <a:rPr lang="en-US" sz="3600" dirty="0">
                <a:latin typeface="Franklin Gothic Medium" panose="020B0603020102020204" pitchFamily="34" charset="0"/>
              </a:rPr>
              <a:t>Franklin Gothic Medium</a:t>
            </a:r>
          </a:p>
          <a:p>
            <a:r>
              <a:rPr lang="en-US" sz="28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Franklin Gothic Book" panose="020B0503020102020204" pitchFamily="34" charset="0"/>
              </a:rPr>
              <a:t>Franklin Gothic Book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ranklin Gothic Medium" panose="020B0603020102020204" pitchFamily="34" charset="0"/>
            </a:endParaRPr>
          </a:p>
        </p:txBody>
      </p:sp>
      <p:sp>
        <p:nvSpPr>
          <p:cNvPr id="2" name="Title Placeholder 1"/>
          <p:cNvSpPr>
            <a:spLocks noGrp="1"/>
          </p:cNvSpPr>
          <p:nvPr>
            <p:ph type="title"/>
          </p:nvPr>
        </p:nvSpPr>
        <p:spPr>
          <a:xfrm>
            <a:off x="381000" y="911225"/>
            <a:ext cx="11430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2286000"/>
            <a:ext cx="11430000" cy="4117975"/>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9296400" y="6400800"/>
            <a:ext cx="2514600" cy="365125"/>
          </a:xfrm>
          <a:prstGeom prst="rect">
            <a:avLst/>
          </a:prstGeom>
        </p:spPr>
        <p:txBody>
          <a:bodyPr vert="horz" lIns="91440" tIns="45720" rIns="91440" bIns="45720" rtlCol="0" anchor="ctr"/>
          <a:lstStyle>
            <a:lvl1pPr algn="r">
              <a:defRPr sz="800">
                <a:solidFill>
                  <a:schemeClr val="tx1">
                    <a:tint val="75000"/>
                  </a:schemeClr>
                </a:solidFill>
                <a:latin typeface="Franklin Gothic Book" panose="020B0503020102020204" pitchFamily="34" charset="0"/>
              </a:defRPr>
            </a:lvl1pPr>
          </a:lstStyle>
          <a:p>
            <a:fld id="{4749BECD-3273-4FE3-BD63-F549C359A7E1}" type="slidenum">
              <a:rPr lang="en-US" smtClean="0"/>
              <a:pPr/>
              <a:t>‹#›</a:t>
            </a:fld>
            <a:endParaRPr lang="en-US" dirty="0"/>
          </a:p>
        </p:txBody>
      </p:sp>
      <p:sp>
        <p:nvSpPr>
          <p:cNvPr id="4" name="Rectangle 3"/>
          <p:cNvSpPr/>
          <p:nvPr userDrawn="1"/>
        </p:nvSpPr>
        <p:spPr>
          <a:xfrm>
            <a:off x="-4853488" y="2743200"/>
            <a:ext cx="1167320" cy="482800"/>
          </a:xfrm>
          <a:prstGeom prst="rect">
            <a:avLst/>
          </a:prstGeom>
          <a:solidFill>
            <a:srgbClr val="011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853488" y="3673575"/>
            <a:ext cx="1167320" cy="437950"/>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853488" y="4594426"/>
            <a:ext cx="1167320" cy="437950"/>
          </a:xfrm>
          <a:prstGeom prst="rect">
            <a:avLst/>
          </a:prstGeom>
          <a:solidFill>
            <a:srgbClr val="D2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853488" y="5505652"/>
            <a:ext cx="1167320" cy="437950"/>
          </a:xfrm>
          <a:prstGeom prst="rect">
            <a:avLst/>
          </a:prstGeom>
          <a:solidFill>
            <a:srgbClr val="F4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3686168" y="2743200"/>
            <a:ext cx="1674488"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R-1</a:t>
            </a:r>
            <a:r>
              <a:rPr lang="en-US" sz="1800" baseline="0" dirty="0">
                <a:latin typeface="Franklin Gothic Book" panose="020B0503020102020204" pitchFamily="34" charset="0"/>
              </a:rPr>
              <a:t> G-19 B-35</a:t>
            </a:r>
            <a:endParaRPr lang="en-US" sz="1200" dirty="0">
              <a:latin typeface="Franklin Gothic Medium" panose="020B0603020102020204" pitchFamily="34" charset="0"/>
            </a:endParaRPr>
          </a:p>
        </p:txBody>
      </p:sp>
      <p:sp>
        <p:nvSpPr>
          <p:cNvPr id="11" name="TextBox 10"/>
          <p:cNvSpPr txBox="1"/>
          <p:nvPr userDrawn="1"/>
        </p:nvSpPr>
        <p:spPr>
          <a:xfrm>
            <a:off x="-3686168" y="3676981"/>
            <a:ext cx="239268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R-46</a:t>
            </a:r>
            <a:r>
              <a:rPr lang="en-US" sz="1800" baseline="0" dirty="0">
                <a:latin typeface="Franklin Gothic Book" panose="020B0503020102020204" pitchFamily="34" charset="0"/>
              </a:rPr>
              <a:t> G-177 B-209</a:t>
            </a:r>
            <a:endParaRPr lang="en-US" sz="1200" dirty="0">
              <a:latin typeface="Franklin Gothic Medium" panose="020B0603020102020204" pitchFamily="34" charset="0"/>
            </a:endParaRPr>
          </a:p>
        </p:txBody>
      </p:sp>
      <p:sp>
        <p:nvSpPr>
          <p:cNvPr id="12" name="TextBox 11"/>
          <p:cNvSpPr txBox="1"/>
          <p:nvPr userDrawn="1"/>
        </p:nvSpPr>
        <p:spPr>
          <a:xfrm>
            <a:off x="-3686168" y="4585188"/>
            <a:ext cx="228088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R-210</a:t>
            </a:r>
            <a:r>
              <a:rPr lang="en-US" sz="1800" baseline="0" dirty="0">
                <a:latin typeface="Franklin Gothic Book" panose="020B0503020102020204" pitchFamily="34" charset="0"/>
              </a:rPr>
              <a:t> G-235 B-236</a:t>
            </a:r>
            <a:endParaRPr lang="en-US" sz="1200" dirty="0">
              <a:latin typeface="Franklin Gothic Medium" panose="020B0603020102020204" pitchFamily="34" charset="0"/>
            </a:endParaRPr>
          </a:p>
        </p:txBody>
      </p:sp>
      <p:sp>
        <p:nvSpPr>
          <p:cNvPr id="13" name="TextBox 12"/>
          <p:cNvSpPr txBox="1"/>
          <p:nvPr userDrawn="1"/>
        </p:nvSpPr>
        <p:spPr>
          <a:xfrm>
            <a:off x="-3686169" y="5505652"/>
            <a:ext cx="2213503"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R-244</a:t>
            </a:r>
            <a:r>
              <a:rPr lang="en-US" sz="1800" baseline="0" dirty="0">
                <a:latin typeface="Franklin Gothic Book" panose="020B0503020102020204" pitchFamily="34" charset="0"/>
              </a:rPr>
              <a:t> G-201 B-70</a:t>
            </a:r>
            <a:endParaRPr lang="en-US" sz="1200" dirty="0">
              <a:latin typeface="Franklin Gothic Medium" panose="020B0603020102020204" pitchFamily="34" charset="0"/>
            </a:endParaRPr>
          </a:p>
        </p:txBody>
      </p:sp>
    </p:spTree>
    <p:extLst>
      <p:ext uri="{BB962C8B-B14F-4D97-AF65-F5344CB8AC3E}">
        <p14:creationId xmlns:p14="http://schemas.microsoft.com/office/powerpoint/2010/main" val="347876787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6" r:id="rId4"/>
    <p:sldLayoutId id="2147483662" r:id="rId5"/>
    <p:sldLayoutId id="2147483671" r:id="rId6"/>
    <p:sldLayoutId id="2147483664" r:id="rId7"/>
    <p:sldLayoutId id="2147483665" r:id="rId8"/>
    <p:sldLayoutId id="2147483660" r:id="rId9"/>
  </p:sldLayoutIdLst>
  <p:hf hdr="0" ftr="0" dt="0"/>
  <p:txStyles>
    <p:titleStyle>
      <a:lvl1pPr algn="l" defTabSz="914400" rtl="0" eaLnBrk="1" latinLnBrk="0" hangingPunct="1">
        <a:lnSpc>
          <a:spcPct val="90000"/>
        </a:lnSpc>
        <a:spcBef>
          <a:spcPct val="0"/>
        </a:spcBef>
        <a:buNone/>
        <a:defRPr sz="36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28">
          <p15:clr>
            <a:srgbClr val="F26B43"/>
          </p15:clr>
        </p15:guide>
        <p15:guide id="2" orient="horz" pos="288">
          <p15:clr>
            <a:srgbClr val="F26B43"/>
          </p15:clr>
        </p15:guide>
        <p15:guide id="3" pos="240">
          <p15:clr>
            <a:srgbClr val="F26B43"/>
          </p15:clr>
        </p15:guide>
        <p15:guide id="4" pos="7440">
          <p15:clr>
            <a:srgbClr val="F26B43"/>
          </p15:clr>
        </p15:guide>
        <p15:guide id="5" orient="horz" pos="4032">
          <p15:clr>
            <a:srgbClr val="F26B43"/>
          </p15:clr>
        </p15:guide>
        <p15:guide id="6" orient="horz" pos="864">
          <p15:clr>
            <a:srgbClr val="F26B43"/>
          </p15:clr>
        </p15:guide>
        <p15:guide id="7" orient="horz" pos="1440">
          <p15:clr>
            <a:srgbClr val="F26B43"/>
          </p15:clr>
        </p15:guide>
        <p15:guide id="8" orient="horz" pos="2016">
          <p15:clr>
            <a:srgbClr val="F26B43"/>
          </p15:clr>
        </p15:guide>
        <p15:guide id="9" orient="horz" pos="2304">
          <p15:clr>
            <a:srgbClr val="F26B43"/>
          </p15:clr>
        </p15:guide>
        <p15:guide id="10" orient="horz" pos="1152">
          <p15:clr>
            <a:srgbClr val="F26B43"/>
          </p15:clr>
        </p15:guide>
        <p15:guide id="11" orient="horz" pos="2592">
          <p15:clr>
            <a:srgbClr val="F26B43"/>
          </p15:clr>
        </p15:guide>
        <p15:guide id="12" orient="horz" pos="2880">
          <p15:clr>
            <a:srgbClr val="F26B43"/>
          </p15:clr>
        </p15:guide>
        <p15:guide id="13" orient="horz" pos="3168">
          <p15:clr>
            <a:srgbClr val="F26B43"/>
          </p15:clr>
        </p15:guide>
        <p15:guide id="14" orient="horz" pos="3456">
          <p15:clr>
            <a:srgbClr val="F26B43"/>
          </p15:clr>
        </p15:guide>
        <p15:guide id="15" orient="horz" pos="3744">
          <p15:clr>
            <a:srgbClr val="F26B43"/>
          </p15:clr>
        </p15:guide>
        <p15:guide id="16" pos="3840">
          <p15:clr>
            <a:srgbClr val="F26B43"/>
          </p15:clr>
        </p15:guide>
        <p15:guide id="17" pos="3984">
          <p15:clr>
            <a:srgbClr val="F26B43"/>
          </p15:clr>
        </p15:guide>
        <p15:guide id="18" pos="3696">
          <p15:clr>
            <a:srgbClr val="F26B43"/>
          </p15:clr>
        </p15:guide>
        <p15:guide id="19" pos="5712">
          <p15:clr>
            <a:srgbClr val="F26B43"/>
          </p15:clr>
        </p15:guide>
        <p15:guide id="20" pos="5568">
          <p15:clr>
            <a:srgbClr val="F26B43"/>
          </p15:clr>
        </p15:guide>
        <p15:guide id="21" pos="5856">
          <p15:clr>
            <a:srgbClr val="F26B43"/>
          </p15:clr>
        </p15:guide>
        <p15:guide id="22" pos="1968">
          <p15:clr>
            <a:srgbClr val="F26B43"/>
          </p15:clr>
        </p15:guide>
        <p15:guide id="23" pos="2112">
          <p15:clr>
            <a:srgbClr val="F26B43"/>
          </p15:clr>
        </p15:guide>
        <p15:guide id="24" pos="1824">
          <p15:clr>
            <a:srgbClr val="F26B43"/>
          </p15:clr>
        </p15:guide>
        <p15:guide id="25"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lending@lisc.org"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www.lisc.org/our-resources/resource/outcomes-based-line-credit-new-model-investing-social-imp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17501" t="22862" r="16874" b="39827"/>
          <a:stretch/>
        </p:blipFill>
        <p:spPr>
          <a:xfrm>
            <a:off x="4696" y="-58994"/>
            <a:ext cx="12192000" cy="6931742"/>
          </a:xfrm>
          <a:prstGeom prst="rect">
            <a:avLst/>
          </a:prstGeom>
        </p:spPr>
      </p:pic>
      <p:sp>
        <p:nvSpPr>
          <p:cNvPr id="20" name="Rectangle 19">
            <a:extLst>
              <a:ext uri="{FF2B5EF4-FFF2-40B4-BE49-F238E27FC236}">
                <a16:creationId xmlns:a16="http://schemas.microsoft.com/office/drawing/2014/main" id="{322A36F6-55C4-8243-BB1A-24A81E3F6D72}"/>
              </a:ext>
            </a:extLst>
          </p:cNvPr>
          <p:cNvSpPr/>
          <p:nvPr/>
        </p:nvSpPr>
        <p:spPr>
          <a:xfrm>
            <a:off x="6075296" y="0"/>
            <a:ext cx="5735704" cy="6858000"/>
          </a:xfrm>
          <a:prstGeom prst="rect">
            <a:avLst/>
          </a:prstGeom>
          <a:solidFill>
            <a:srgbClr val="0113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47590" y="469392"/>
            <a:ext cx="5496306" cy="2387600"/>
          </a:xfrm>
        </p:spPr>
        <p:txBody>
          <a:bodyPr>
            <a:normAutofit fontScale="90000"/>
          </a:bodyPr>
          <a:lstStyle/>
          <a:p>
            <a:r>
              <a:rPr lang="en-US" sz="5300" dirty="0" smtClean="0">
                <a:solidFill>
                  <a:schemeClr val="bg1"/>
                </a:solidFill>
              </a:rPr>
              <a:t>The Outcomes-Based Line of Credit</a:t>
            </a:r>
            <a:r>
              <a:rPr lang="en-US" dirty="0" smtClean="0">
                <a:solidFill>
                  <a:schemeClr val="bg1"/>
                </a:solidFill>
              </a:rPr>
              <a:t/>
            </a:r>
            <a:br>
              <a:rPr lang="en-US" dirty="0" smtClean="0">
                <a:solidFill>
                  <a:schemeClr val="bg1"/>
                </a:solidFill>
              </a:rPr>
            </a:br>
            <a:r>
              <a:rPr lang="en-US" sz="3100" dirty="0" smtClean="0">
                <a:solidFill>
                  <a:schemeClr val="bg1"/>
                </a:solidFill>
              </a:rPr>
              <a:t>A New Model for Investing in Social Impact</a:t>
            </a:r>
            <a:endParaRPr lang="en-US" sz="3100" dirty="0">
              <a:solidFill>
                <a:schemeClr val="bg1"/>
              </a:solidFill>
            </a:endParaRPr>
          </a:p>
        </p:txBody>
      </p:sp>
      <p:sp>
        <p:nvSpPr>
          <p:cNvPr id="3" name="Subtitle 2"/>
          <p:cNvSpPr>
            <a:spLocks noGrp="1"/>
          </p:cNvSpPr>
          <p:nvPr>
            <p:ph type="subTitle" idx="1"/>
          </p:nvPr>
        </p:nvSpPr>
        <p:spPr>
          <a:xfrm>
            <a:off x="6324600" y="3320034"/>
            <a:ext cx="5486400" cy="484992"/>
          </a:xfrm>
        </p:spPr>
        <p:txBody>
          <a:bodyPr/>
          <a:lstStyle/>
          <a:p>
            <a:r>
              <a:rPr lang="en-US" dirty="0" smtClean="0">
                <a:solidFill>
                  <a:schemeClr val="bg1"/>
                </a:solidFill>
              </a:rPr>
              <a:t>April 16, 2019 </a:t>
            </a:r>
            <a:r>
              <a:rPr lang="en-US" dirty="0">
                <a:solidFill>
                  <a:schemeClr val="bg1"/>
                </a:solidFill>
              </a:rPr>
              <a:t>@ 2:00 PM EST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7590" y="6068668"/>
            <a:ext cx="1066653" cy="534422"/>
          </a:xfrm>
          <a:prstGeom prst="rect">
            <a:avLst/>
          </a:prstGeom>
        </p:spPr>
      </p:pic>
      <p:sp>
        <p:nvSpPr>
          <p:cNvPr id="16" name="Rectangle 15"/>
          <p:cNvSpPr/>
          <p:nvPr/>
        </p:nvSpPr>
        <p:spPr>
          <a:xfrm>
            <a:off x="6335399" y="4210050"/>
            <a:ext cx="547560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dirty="0">
                <a:solidFill>
                  <a:schemeClr val="bg1"/>
                </a:solidFill>
                <a:latin typeface="Franklin Gothic Book" panose="020B0503020102020204" pitchFamily="34" charset="0"/>
                <a:cs typeface="Arial" panose="020B0604020202020204" pitchFamily="34" charset="0"/>
              </a:rPr>
              <a:t>Questions?  Comments?  Please send us a message throughout the presentation via </a:t>
            </a:r>
            <a:r>
              <a:rPr lang="en-US" sz="1600" b="1" dirty="0" err="1">
                <a:solidFill>
                  <a:schemeClr val="bg1"/>
                </a:solidFill>
                <a:latin typeface="Franklin Gothic Book" panose="020B0503020102020204" pitchFamily="34" charset="0"/>
                <a:cs typeface="Arial" panose="020B0604020202020204" pitchFamily="34" charset="0"/>
              </a:rPr>
              <a:t>Webex</a:t>
            </a:r>
            <a:r>
              <a:rPr lang="en-US" sz="1600" b="1" dirty="0">
                <a:solidFill>
                  <a:schemeClr val="bg1"/>
                </a:solidFill>
                <a:latin typeface="Franklin Gothic Book" panose="020B0503020102020204" pitchFamily="34" charset="0"/>
                <a:cs typeface="Arial" panose="020B0604020202020204" pitchFamily="34" charset="0"/>
              </a:rPr>
              <a:t> Q &amp; A</a:t>
            </a:r>
          </a:p>
          <a:p>
            <a:endParaRPr lang="en-US" sz="1600" b="1" dirty="0">
              <a:solidFill>
                <a:schemeClr val="bg1"/>
              </a:solidFill>
              <a:latin typeface="Franklin Gothic Book" panose="020B0503020102020204" pitchFamily="34" charset="0"/>
              <a:cs typeface="Arial" panose="020B0604020202020204" pitchFamily="34" charset="0"/>
            </a:endParaRPr>
          </a:p>
          <a:p>
            <a:r>
              <a:rPr lang="en-US" sz="1600" b="1" dirty="0">
                <a:solidFill>
                  <a:schemeClr val="bg1"/>
                </a:solidFill>
                <a:latin typeface="Franklin Gothic Book" panose="020B0503020102020204" pitchFamily="34" charset="0"/>
                <a:cs typeface="Arial" panose="020B0604020202020204" pitchFamily="34" charset="0"/>
              </a:rPr>
              <a:t>Dial In: 1-415-655-0002</a:t>
            </a:r>
          </a:p>
          <a:p>
            <a:r>
              <a:rPr lang="en-US" sz="1600" b="1" dirty="0">
                <a:solidFill>
                  <a:schemeClr val="bg1"/>
                </a:solidFill>
                <a:latin typeface="Franklin Gothic Book" panose="020B0503020102020204" pitchFamily="34" charset="0"/>
                <a:cs typeface="Arial" panose="020B0604020202020204" pitchFamily="34" charset="0"/>
              </a:rPr>
              <a:t>Access Code</a:t>
            </a:r>
            <a:r>
              <a:rPr lang="en-US" sz="1600" b="1" dirty="0" smtClean="0">
                <a:solidFill>
                  <a:schemeClr val="bg1"/>
                </a:solidFill>
                <a:latin typeface="Franklin Gothic Book" panose="020B0503020102020204" pitchFamily="34" charset="0"/>
                <a:cs typeface="Arial" panose="020B0604020202020204" pitchFamily="34" charset="0"/>
              </a:rPr>
              <a:t>: 642 </a:t>
            </a:r>
            <a:r>
              <a:rPr lang="en-US" sz="1600" b="1" dirty="0">
                <a:solidFill>
                  <a:schemeClr val="bg1"/>
                </a:solidFill>
                <a:latin typeface="Franklin Gothic Book" panose="020B0503020102020204" pitchFamily="34" charset="0"/>
                <a:cs typeface="Arial" panose="020B0604020202020204" pitchFamily="34" charset="0"/>
              </a:rPr>
              <a:t>486 671</a:t>
            </a:r>
          </a:p>
          <a:p>
            <a:endParaRPr lang="en-US" sz="1600" b="1" dirty="0">
              <a:solidFill>
                <a:schemeClr val="bg1"/>
              </a:solidFill>
              <a:latin typeface="Franklin Gothic Book" panose="020B0503020102020204" pitchFamily="34" charset="0"/>
              <a:cs typeface="Arial" panose="020B0604020202020204" pitchFamily="34" charset="0"/>
            </a:endParaRPr>
          </a:p>
        </p:txBody>
      </p:sp>
      <p:sp>
        <p:nvSpPr>
          <p:cNvPr id="4" name="AutoShape 2" descr="https://nff.org/sites/all/themes/nff_theme/assets/images/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nonprofit finance fund logo"/>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1125" y="5697866"/>
            <a:ext cx="1404129" cy="9583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reinvestment fund logo"/>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72417" y="5749525"/>
            <a:ext cx="1652535" cy="110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73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 3: Outcomes</a:t>
            </a:r>
            <a:br>
              <a:rPr lang="en-US" dirty="0" smtClean="0"/>
            </a:br>
            <a:r>
              <a:rPr lang="en-US" sz="2000" dirty="0"/>
              <a:t>The Outcomes tab will require the most work between the service provider and back-end payor to agree on </a:t>
            </a:r>
            <a:r>
              <a:rPr lang="en-US" sz="2000" dirty="0" smtClean="0"/>
              <a:t>terms </a:t>
            </a:r>
            <a:endParaRPr lang="en-US" sz="2000" dirty="0"/>
          </a:p>
        </p:txBody>
      </p:sp>
      <p:sp>
        <p:nvSpPr>
          <p:cNvPr id="3" name="Slide Number Placeholder 2"/>
          <p:cNvSpPr>
            <a:spLocks noGrp="1"/>
          </p:cNvSpPr>
          <p:nvPr>
            <p:ph type="sldNum" sz="quarter" idx="12"/>
          </p:nvPr>
        </p:nvSpPr>
        <p:spPr/>
        <p:txBody>
          <a:bodyPr/>
          <a:lstStyle/>
          <a:p>
            <a:fld id="{4749BECD-3273-4FE3-BD63-F549C359A7E1}"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66199569"/>
              </p:ext>
            </p:extLst>
          </p:nvPr>
        </p:nvGraphicFramePr>
        <p:xfrm>
          <a:off x="381000" y="1760826"/>
          <a:ext cx="11430000" cy="4013984"/>
        </p:xfrm>
        <a:graphic>
          <a:graphicData uri="http://schemas.openxmlformats.org/drawingml/2006/table">
            <a:tbl>
              <a:tblPr/>
              <a:tblGrid>
                <a:gridCol w="2349500">
                  <a:extLst>
                    <a:ext uri="{9D8B030D-6E8A-4147-A177-3AD203B41FA5}">
                      <a16:colId xmlns:a16="http://schemas.microsoft.com/office/drawing/2014/main" val="440793156"/>
                    </a:ext>
                  </a:extLst>
                </a:gridCol>
                <a:gridCol w="1663700">
                  <a:extLst>
                    <a:ext uri="{9D8B030D-6E8A-4147-A177-3AD203B41FA5}">
                      <a16:colId xmlns:a16="http://schemas.microsoft.com/office/drawing/2014/main" val="254013086"/>
                    </a:ext>
                  </a:extLst>
                </a:gridCol>
                <a:gridCol w="1013136">
                  <a:extLst>
                    <a:ext uri="{9D8B030D-6E8A-4147-A177-3AD203B41FA5}">
                      <a16:colId xmlns:a16="http://schemas.microsoft.com/office/drawing/2014/main" val="1896234963"/>
                    </a:ext>
                  </a:extLst>
                </a:gridCol>
                <a:gridCol w="846668">
                  <a:extLst>
                    <a:ext uri="{9D8B030D-6E8A-4147-A177-3AD203B41FA5}">
                      <a16:colId xmlns:a16="http://schemas.microsoft.com/office/drawing/2014/main" val="63243193"/>
                    </a:ext>
                  </a:extLst>
                </a:gridCol>
                <a:gridCol w="906291">
                  <a:extLst>
                    <a:ext uri="{9D8B030D-6E8A-4147-A177-3AD203B41FA5}">
                      <a16:colId xmlns:a16="http://schemas.microsoft.com/office/drawing/2014/main" val="3303479725"/>
                    </a:ext>
                  </a:extLst>
                </a:gridCol>
                <a:gridCol w="1028521">
                  <a:extLst>
                    <a:ext uri="{9D8B030D-6E8A-4147-A177-3AD203B41FA5}">
                      <a16:colId xmlns:a16="http://schemas.microsoft.com/office/drawing/2014/main" val="2458779388"/>
                    </a:ext>
                  </a:extLst>
                </a:gridCol>
                <a:gridCol w="1028521">
                  <a:extLst>
                    <a:ext uri="{9D8B030D-6E8A-4147-A177-3AD203B41FA5}">
                      <a16:colId xmlns:a16="http://schemas.microsoft.com/office/drawing/2014/main" val="2982801200"/>
                    </a:ext>
                  </a:extLst>
                </a:gridCol>
                <a:gridCol w="1183963">
                  <a:extLst>
                    <a:ext uri="{9D8B030D-6E8A-4147-A177-3AD203B41FA5}">
                      <a16:colId xmlns:a16="http://schemas.microsoft.com/office/drawing/2014/main" val="63760952"/>
                    </a:ext>
                  </a:extLst>
                </a:gridCol>
                <a:gridCol w="1409700">
                  <a:extLst>
                    <a:ext uri="{9D8B030D-6E8A-4147-A177-3AD203B41FA5}">
                      <a16:colId xmlns:a16="http://schemas.microsoft.com/office/drawing/2014/main" val="2362290092"/>
                    </a:ext>
                  </a:extLst>
                </a:gridCol>
              </a:tblGrid>
              <a:tr h="441212">
                <a:tc>
                  <a:txBody>
                    <a:bodyPr/>
                    <a:lstStyle/>
                    <a:p>
                      <a:pPr algn="ctr" fontAlgn="ctr"/>
                      <a:r>
                        <a:rPr lang="en-US" sz="1200" b="1" i="0" u="none" strike="noStrike">
                          <a:solidFill>
                            <a:srgbClr val="FFFFFF"/>
                          </a:solidFill>
                          <a:effectLst/>
                          <a:latin typeface="Franklin Gothic Book" panose="020B0503020102020204" pitchFamily="34" charset="0"/>
                        </a:rPr>
                        <a:t>Metric</a:t>
                      </a:r>
                    </a:p>
                  </a:txBody>
                  <a:tcPr marL="8171" marR="8171" marT="81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Performance Threshold Trigger</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dirty="0">
                          <a:solidFill>
                            <a:srgbClr val="FFFFFF"/>
                          </a:solidFill>
                          <a:effectLst/>
                          <a:latin typeface="Franklin Gothic Book" panose="020B0503020102020204" pitchFamily="34" charset="0"/>
                        </a:rPr>
                        <a:t>% Participants Eligible</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Individuals Served</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 Amount per Individual</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Minimum Payment</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Target Percent of % Outcomes</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Timing of Measurement</a:t>
                      </a:r>
                    </a:p>
                  </a:txBody>
                  <a:tcPr marL="8171" marR="8171" marT="81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tc>
                  <a:txBody>
                    <a:bodyPr/>
                    <a:lstStyle/>
                    <a:p>
                      <a:pPr algn="ctr" fontAlgn="ctr"/>
                      <a:r>
                        <a:rPr lang="en-US" sz="1200" b="1" i="0" u="none" strike="noStrike">
                          <a:solidFill>
                            <a:srgbClr val="FFFFFF"/>
                          </a:solidFill>
                          <a:effectLst/>
                          <a:latin typeface="Franklin Gothic Book" panose="020B0503020102020204" pitchFamily="34" charset="0"/>
                        </a:rPr>
                        <a:t>Measurement</a:t>
                      </a:r>
                    </a:p>
                  </a:txBody>
                  <a:tcPr marL="8171" marR="8171" marT="81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B1D1"/>
                    </a:solidFill>
                  </a:tcPr>
                </a:tc>
                <a:extLst>
                  <a:ext uri="{0D108BD9-81ED-4DB2-BD59-A6C34878D82A}">
                    <a16:rowId xmlns:a16="http://schemas.microsoft.com/office/drawing/2014/main" val="3955379432"/>
                  </a:ext>
                </a:extLst>
              </a:tr>
              <a:tr h="1176564">
                <a:tc>
                  <a:txBody>
                    <a:bodyPr/>
                    <a:lstStyle/>
                    <a:p>
                      <a:pPr algn="ctr" fontAlgn="ctr"/>
                      <a:r>
                        <a:rPr lang="en-US" sz="1200" b="0" i="1" u="none" strike="noStrike" dirty="0">
                          <a:solidFill>
                            <a:srgbClr val="757171"/>
                          </a:solidFill>
                          <a:effectLst/>
                          <a:latin typeface="Franklin Gothic Book" panose="020B0503020102020204" pitchFamily="34" charset="0"/>
                        </a:rPr>
                        <a:t>Define outcome, e.g. reduction in use of emergency shelter</a:t>
                      </a:r>
                    </a:p>
                  </a:txBody>
                  <a:tcPr marL="8171" marR="8171" marT="81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a:solidFill>
                            <a:srgbClr val="757171"/>
                          </a:solidFill>
                          <a:effectLst/>
                          <a:latin typeface="Franklin Gothic Book" panose="020B0503020102020204" pitchFamily="34" charset="0"/>
                        </a:rPr>
                        <a:t>Explanation of what will trigger payment, e.g. 80% of participants stay out of shelter</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dirty="0">
                          <a:solidFill>
                            <a:srgbClr val="757171"/>
                          </a:solidFill>
                          <a:effectLst/>
                          <a:latin typeface="Franklin Gothic Book" panose="020B0503020102020204" pitchFamily="34" charset="0"/>
                        </a:rPr>
                        <a:t>Use the percentage from performance trigger threshold, e.g. 80%</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a:solidFill>
                            <a:srgbClr val="757171"/>
                          </a:solidFill>
                          <a:effectLst/>
                          <a:latin typeface="Franklin Gothic Book" panose="020B0503020102020204" pitchFamily="34" charset="0"/>
                        </a:rPr>
                        <a:t>Automatically Calculated</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a:solidFill>
                            <a:srgbClr val="757171"/>
                          </a:solidFill>
                          <a:effectLst/>
                          <a:latin typeface="Franklin Gothic Book" panose="020B0503020102020204" pitchFamily="34" charset="0"/>
                        </a:rPr>
                        <a:t>Automatically Calculated</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a:solidFill>
                            <a:srgbClr val="757171"/>
                          </a:solidFill>
                          <a:effectLst/>
                          <a:latin typeface="Franklin Gothic Book" panose="020B0503020102020204" pitchFamily="34" charset="0"/>
                        </a:rPr>
                        <a:t>Automatically Calculated</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a:solidFill>
                            <a:srgbClr val="757171"/>
                          </a:solidFill>
                          <a:effectLst/>
                          <a:latin typeface="Franklin Gothic Book" panose="020B0503020102020204" pitchFamily="34" charset="0"/>
                        </a:rPr>
                        <a:t>Define the percent of the payment cap associated with each metric</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dirty="0">
                          <a:solidFill>
                            <a:srgbClr val="757171"/>
                          </a:solidFill>
                          <a:effectLst/>
                          <a:latin typeface="Franklin Gothic Book" panose="020B0503020102020204" pitchFamily="34" charset="0"/>
                        </a:rPr>
                        <a:t>Define timing of payment as Daily, Monthly, Quarterly, Annually; this example uses quarterly payments</a:t>
                      </a: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1" u="none" strike="noStrike">
                          <a:solidFill>
                            <a:srgbClr val="757171"/>
                          </a:solidFill>
                          <a:effectLst/>
                          <a:latin typeface="Franklin Gothic Book" panose="020B0503020102020204" pitchFamily="34" charset="0"/>
                        </a:rPr>
                        <a:t>Define how outcome will be measured, e.g. jurisdictions HMIS</a:t>
                      </a:r>
                    </a:p>
                  </a:txBody>
                  <a:tcPr marL="8171" marR="8171" marT="81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5972457"/>
                  </a:ext>
                </a:extLst>
              </a:tr>
              <a:tr h="147071">
                <a:tc>
                  <a:txBody>
                    <a:bodyPr/>
                    <a:lstStyle/>
                    <a:p>
                      <a:pPr algn="l" fontAlgn="ctr"/>
                      <a:r>
                        <a:rPr lang="en-US" sz="1200" b="0" i="0" u="none" strike="noStrike">
                          <a:solidFill>
                            <a:srgbClr val="000000"/>
                          </a:solidFill>
                          <a:effectLst/>
                          <a:latin typeface="Franklin Gothic Book" panose="020B0503020102020204" pitchFamily="34" charset="0"/>
                        </a:rPr>
                        <a:t>Base Payment</a:t>
                      </a:r>
                    </a:p>
                  </a:txBody>
                  <a:tcPr marL="8171" marR="8171" marT="817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Franklin Gothic Book" panose="020B0503020102020204" pitchFamily="34" charset="0"/>
                        </a:rPr>
                        <a:t>NA</a:t>
                      </a:r>
                    </a:p>
                  </a:txBody>
                  <a:tcPr marL="8171" marR="8171" marT="8171"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Franklin Gothic Book" panose="020B0503020102020204" pitchFamily="34" charset="0"/>
                        </a:rPr>
                        <a:t>NA</a:t>
                      </a:r>
                    </a:p>
                  </a:txBody>
                  <a:tcPr marL="8171" marR="8171" marT="8171"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Franklin Gothic Book" panose="020B0503020102020204" pitchFamily="34" charset="0"/>
                        </a:rPr>
                        <a:t>NA</a:t>
                      </a:r>
                    </a:p>
                  </a:txBody>
                  <a:tcPr marL="8171" marR="8171" marT="8171" marB="0" anchor="ctr">
                    <a:lnL>
                      <a:noFill/>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NA</a:t>
                      </a:r>
                    </a:p>
                  </a:txBody>
                  <a:tcPr marL="8171" marR="8171" marT="8171" marB="0" anchor="ctr">
                    <a:lnL>
                      <a:noFill/>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 </a:t>
                      </a:r>
                    </a:p>
                  </a:txBody>
                  <a:tcPr marL="8171" marR="8171" marT="8171" marB="0" anchor="ctr">
                    <a:lnL>
                      <a:noFill/>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a:noFill/>
                    </a:lnB>
                    <a:solidFill>
                      <a:srgbClr val="DDEBF7"/>
                    </a:solidFill>
                  </a:tcPr>
                </a:tc>
                <a:tc>
                  <a:txBody>
                    <a:bodyPr/>
                    <a:lstStyle/>
                    <a:p>
                      <a:pPr algn="ctr" fontAlgn="ctr"/>
                      <a:r>
                        <a:rPr lang="en-US" sz="1200" b="0" i="0" u="none" strike="noStrike">
                          <a:solidFill>
                            <a:srgbClr val="000000"/>
                          </a:solidFill>
                          <a:effectLst/>
                          <a:latin typeface="Franklin Gothic Book" panose="020B0503020102020204" pitchFamily="34" charset="0"/>
                        </a:rPr>
                        <a:t>Quarterly</a:t>
                      </a:r>
                    </a:p>
                  </a:txBody>
                  <a:tcPr marL="8171" marR="8171" marT="8171" marB="0" anchor="ctr">
                    <a:lnL>
                      <a:noFill/>
                    </a:lnL>
                    <a:lnR>
                      <a:noFill/>
                    </a:lnR>
                    <a:lnT>
                      <a:noFill/>
                    </a:lnT>
                    <a:lnB>
                      <a:noFill/>
                    </a:lnB>
                    <a:solidFill>
                      <a:srgbClr val="FFFFFF"/>
                    </a:solidFill>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43681898"/>
                  </a:ext>
                </a:extLst>
              </a:tr>
              <a:tr h="147071">
                <a:tc>
                  <a:txBody>
                    <a:bodyPr/>
                    <a:lstStyle/>
                    <a:p>
                      <a:pPr algn="l" fontAlgn="ctr"/>
                      <a:r>
                        <a:rPr lang="en-US" sz="1200" b="0" i="0" u="none" strike="noStrike">
                          <a:solidFill>
                            <a:srgbClr val="000000"/>
                          </a:solidFill>
                          <a:effectLst/>
                          <a:latin typeface="Franklin Gothic Book" panose="020B0503020102020204" pitchFamily="34" charset="0"/>
                        </a:rPr>
                        <a:t>Outcome 1</a:t>
                      </a:r>
                    </a:p>
                  </a:txBody>
                  <a:tcPr marL="8171" marR="8171" marT="8171"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a:noFill/>
                    </a:lnB>
                    <a:solidFill>
                      <a:srgbClr val="DDEBF7"/>
                    </a:solidFill>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a:noFill/>
                    </a:lnB>
                    <a:solidFill>
                      <a:srgbClr val="DDEBF7"/>
                    </a:solidFill>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8171" marR="8171" marT="8171" marB="0" anchor="ctr">
                    <a:lnL>
                      <a:noFill/>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8171" marR="8171" marT="8171" marB="0" anchor="ctr">
                    <a:lnL>
                      <a:noFill/>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 </a:t>
                      </a:r>
                    </a:p>
                  </a:txBody>
                  <a:tcPr marL="8171" marR="8171" marT="8171" marB="0" anchor="ctr">
                    <a:lnL>
                      <a:noFill/>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a:noFill/>
                    </a:lnB>
                    <a:solidFill>
                      <a:srgbClr val="DDEBF7"/>
                    </a:solidFill>
                  </a:tcPr>
                </a:tc>
                <a:tc>
                  <a:txBody>
                    <a:bodyPr/>
                    <a:lstStyle/>
                    <a:p>
                      <a:pPr algn="ctr" fontAlgn="ctr"/>
                      <a:r>
                        <a:rPr lang="en-US" sz="1200" b="0" i="0" u="none" strike="noStrike">
                          <a:solidFill>
                            <a:srgbClr val="000000"/>
                          </a:solidFill>
                          <a:effectLst/>
                          <a:latin typeface="Franklin Gothic Book" panose="020B0503020102020204" pitchFamily="34" charset="0"/>
                        </a:rPr>
                        <a:t>Quarterly</a:t>
                      </a:r>
                    </a:p>
                  </a:txBody>
                  <a:tcPr marL="8171" marR="8171" marT="8171" marB="0" anchor="ctr">
                    <a:lnL>
                      <a:noFill/>
                    </a:lnL>
                    <a:lnR>
                      <a:noFill/>
                    </a:lnR>
                    <a:lnT>
                      <a:noFill/>
                    </a:lnT>
                    <a:lnB>
                      <a:noFill/>
                    </a:lnB>
                    <a:solidFill>
                      <a:srgbClr val="DDEBF7"/>
                    </a:solidFill>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17420552"/>
                  </a:ext>
                </a:extLst>
              </a:tr>
              <a:tr h="147071">
                <a:tc>
                  <a:txBody>
                    <a:bodyPr/>
                    <a:lstStyle/>
                    <a:p>
                      <a:pPr algn="l" fontAlgn="ctr"/>
                      <a:r>
                        <a:rPr lang="en-US" sz="1200" b="1" i="0" u="none" strike="noStrike" dirty="0">
                          <a:solidFill>
                            <a:srgbClr val="000000"/>
                          </a:solidFill>
                          <a:effectLst/>
                          <a:latin typeface="Franklin Gothic Book" panose="020B0503020102020204" pitchFamily="34" charset="0"/>
                        </a:rPr>
                        <a:t>Total</a:t>
                      </a:r>
                    </a:p>
                  </a:txBody>
                  <a:tcPr marL="8171" marR="8171" marT="817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$0 </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0%</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Franklin Gothic Book" panose="020B0503020102020204" pitchFamily="34" charset="0"/>
                        </a:rPr>
                        <a:t> </a:t>
                      </a:r>
                    </a:p>
                  </a:txBody>
                  <a:tcPr marL="8171" marR="8171" marT="817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892"/>
                  </a:ext>
                </a:extLst>
              </a:tr>
              <a:tr h="147071">
                <a:tc>
                  <a:txBody>
                    <a:bodyPr/>
                    <a:lstStyle/>
                    <a:p>
                      <a:pPr algn="l" fontAlgn="ctr"/>
                      <a:endParaRPr lang="en-US" sz="1200" b="0" i="0" u="none" strike="noStrike">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dirty="0">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dirty="0">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n-US" sz="1200" b="0" i="0" u="none" strike="noStrike">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dirty="0">
                        <a:solidFill>
                          <a:srgbClr val="000000"/>
                        </a:solidFill>
                        <a:effectLst/>
                        <a:latin typeface="Franklin Gothic Book" panose="020B0503020102020204" pitchFamily="34" charset="0"/>
                      </a:endParaRPr>
                    </a:p>
                  </a:txBody>
                  <a:tcPr marL="8171" marR="8171" marT="8171"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40326530"/>
                  </a:ext>
                </a:extLst>
              </a:tr>
              <a:tr h="147071">
                <a:tc>
                  <a:txBody>
                    <a:bodyPr/>
                    <a:lstStyle/>
                    <a:p>
                      <a:pPr algn="l" fontAlgn="b"/>
                      <a:r>
                        <a:rPr lang="en-US" sz="1200" b="1" i="0" u="none" strike="noStrike">
                          <a:solidFill>
                            <a:srgbClr val="000000"/>
                          </a:solidFill>
                          <a:effectLst/>
                          <a:latin typeface="Franklin Gothic Book" panose="020B0503020102020204" pitchFamily="34" charset="0"/>
                        </a:rPr>
                        <a:t>Payment Cap</a:t>
                      </a:r>
                    </a:p>
                  </a:txBody>
                  <a:tcPr marL="8171" marR="8171" marT="8171" marB="0" anchor="b">
                    <a:lnL>
                      <a:noFill/>
                    </a:lnL>
                    <a:lnR>
                      <a:noFill/>
                    </a:lnR>
                    <a:lnT>
                      <a:noFill/>
                    </a:lnT>
                    <a:lnB>
                      <a:noFill/>
                    </a:lnB>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8171" marR="8171" marT="8171" marB="0" anchor="ctr">
                    <a:lnL>
                      <a:noFill/>
                    </a:lnL>
                    <a:lnR>
                      <a:noFill/>
                    </a:lnR>
                    <a:lnT>
                      <a:noFill/>
                    </a:lnT>
                    <a:lnB>
                      <a:noFill/>
                    </a:lnB>
                    <a:solidFill>
                      <a:srgbClr val="DDEBF7"/>
                    </a:solidFill>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r" fontAlgn="b"/>
                      <a:endParaRPr lang="en-US" sz="1200" b="1" i="0" u="none" strike="noStrike" dirty="0">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3752101275"/>
                  </a:ext>
                </a:extLst>
              </a:tr>
              <a:tr h="147071">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r" fontAlgn="b"/>
                      <a:endParaRPr lang="en-US" sz="1200" b="1"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3244749231"/>
                  </a:ext>
                </a:extLst>
              </a:tr>
              <a:tr h="147071">
                <a:tc>
                  <a:txBody>
                    <a:bodyPr/>
                    <a:lstStyle/>
                    <a:p>
                      <a:pPr algn="l" fontAlgn="b"/>
                      <a:r>
                        <a:rPr lang="en-US" sz="1200" b="1" i="0" u="sng" strike="noStrike">
                          <a:solidFill>
                            <a:srgbClr val="000000"/>
                          </a:solidFill>
                          <a:effectLst/>
                          <a:latin typeface="Franklin Gothic Book" panose="020B0503020102020204" pitchFamily="34" charset="0"/>
                        </a:rPr>
                        <a:t>Payment Schedule</a:t>
                      </a: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r"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2183689280"/>
                  </a:ext>
                </a:extLst>
              </a:tr>
              <a:tr h="147071">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r"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3659686894"/>
                  </a:ext>
                </a:extLst>
              </a:tr>
              <a:tr h="147071">
                <a:tc>
                  <a:txBody>
                    <a:bodyPr/>
                    <a:lstStyle/>
                    <a:p>
                      <a:pPr algn="l" fontAlgn="b"/>
                      <a:r>
                        <a:rPr lang="en-US" sz="1200" b="0" i="0" u="none" strike="noStrike">
                          <a:solidFill>
                            <a:srgbClr val="000000"/>
                          </a:solidFill>
                          <a:effectLst/>
                          <a:latin typeface="Franklin Gothic Book" panose="020B0503020102020204" pitchFamily="34" charset="0"/>
                        </a:rPr>
                        <a:t> </a:t>
                      </a:r>
                    </a:p>
                  </a:txBody>
                  <a:tcPr marL="8171" marR="8171" marT="8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Franklin Gothic Book" panose="020B0503020102020204" pitchFamily="34" charset="0"/>
                        </a:rPr>
                        <a:t>Q1</a:t>
                      </a:r>
                    </a:p>
                  </a:txBody>
                  <a:tcPr marL="8171" marR="8171" marT="8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Franklin Gothic Book" panose="020B0503020102020204" pitchFamily="34" charset="0"/>
                        </a:rPr>
                        <a:t>Q2</a:t>
                      </a:r>
                    </a:p>
                  </a:txBody>
                  <a:tcPr marL="8171" marR="8171" marT="8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Franklin Gothic Book" panose="020B0503020102020204" pitchFamily="34" charset="0"/>
                        </a:rPr>
                        <a:t>Q3</a:t>
                      </a:r>
                    </a:p>
                  </a:txBody>
                  <a:tcPr marL="8171" marR="8171" marT="8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Franklin Gothic Book" panose="020B0503020102020204" pitchFamily="34" charset="0"/>
                        </a:rPr>
                        <a:t>Q4</a:t>
                      </a:r>
                    </a:p>
                  </a:txBody>
                  <a:tcPr marL="8171" marR="8171" marT="8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Franklin Gothic Book" panose="020B0503020102020204" pitchFamily="34" charset="0"/>
                        </a:rPr>
                        <a:t>Total</a:t>
                      </a:r>
                    </a:p>
                  </a:txBody>
                  <a:tcPr marL="8171" marR="8171" marT="8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1116753153"/>
                  </a:ext>
                </a:extLst>
              </a:tr>
              <a:tr h="147071">
                <a:tc>
                  <a:txBody>
                    <a:bodyPr/>
                    <a:lstStyle/>
                    <a:p>
                      <a:pPr algn="l" fontAlgn="b"/>
                      <a:r>
                        <a:rPr lang="en-US" sz="1200" b="0" i="0" u="none" strike="noStrike" dirty="0">
                          <a:solidFill>
                            <a:srgbClr val="000000"/>
                          </a:solidFill>
                          <a:effectLst/>
                          <a:latin typeface="Franklin Gothic Book" panose="020B0503020102020204" pitchFamily="34" charset="0"/>
                        </a:rPr>
                        <a:t>Projected Enrollment by Quarter</a:t>
                      </a:r>
                    </a:p>
                  </a:txBody>
                  <a:tcPr marL="8171" marR="8171" marT="81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Franklin Gothic Book" panose="020B0503020102020204" pitchFamily="34" charset="0"/>
                        </a:rPr>
                        <a:t>0</a:t>
                      </a:r>
                    </a:p>
                  </a:txBody>
                  <a:tcPr marL="8171" marR="8171" marT="8171" marB="0" anchor="b">
                    <a:lnL>
                      <a:noFill/>
                    </a:lnL>
                    <a:lnR>
                      <a:noFill/>
                    </a:lnR>
                    <a:lnT>
                      <a:noFill/>
                    </a:lnT>
                    <a:lnB>
                      <a:noFill/>
                    </a:lnB>
                    <a:solidFill>
                      <a:srgbClr val="DDEBF7"/>
                    </a:solidFill>
                  </a:tcPr>
                </a:tc>
                <a:tc>
                  <a:txBody>
                    <a:bodyPr/>
                    <a:lstStyle/>
                    <a:p>
                      <a:pPr algn="ctr" fontAlgn="b"/>
                      <a:r>
                        <a:rPr lang="en-US" sz="1200" b="0" i="0" u="none" strike="noStrike">
                          <a:solidFill>
                            <a:srgbClr val="000000"/>
                          </a:solidFill>
                          <a:effectLst/>
                          <a:latin typeface="Franklin Gothic Book" panose="020B0503020102020204" pitchFamily="34" charset="0"/>
                        </a:rPr>
                        <a:t>0</a:t>
                      </a:r>
                    </a:p>
                  </a:txBody>
                  <a:tcPr marL="8171" marR="8171" marT="8171" marB="0" anchor="b">
                    <a:lnL>
                      <a:noFill/>
                    </a:lnL>
                    <a:lnR>
                      <a:noFill/>
                    </a:lnR>
                    <a:lnT>
                      <a:noFill/>
                    </a:lnT>
                    <a:lnB>
                      <a:noFill/>
                    </a:lnB>
                    <a:solidFill>
                      <a:srgbClr val="DDEBF7"/>
                    </a:solidFill>
                  </a:tcPr>
                </a:tc>
                <a:tc>
                  <a:txBody>
                    <a:bodyPr/>
                    <a:lstStyle/>
                    <a:p>
                      <a:pPr algn="ctr" fontAlgn="b"/>
                      <a:r>
                        <a:rPr lang="en-US" sz="1200" b="0" i="0" u="none" strike="noStrike">
                          <a:solidFill>
                            <a:srgbClr val="000000"/>
                          </a:solidFill>
                          <a:effectLst/>
                          <a:latin typeface="Franklin Gothic Book" panose="020B0503020102020204" pitchFamily="34" charset="0"/>
                        </a:rPr>
                        <a:t>0</a:t>
                      </a:r>
                    </a:p>
                  </a:txBody>
                  <a:tcPr marL="8171" marR="8171" marT="8171" marB="0" anchor="b">
                    <a:lnL>
                      <a:noFill/>
                    </a:lnL>
                    <a:lnR>
                      <a:noFill/>
                    </a:lnR>
                    <a:lnT>
                      <a:noFill/>
                    </a:lnT>
                    <a:lnB>
                      <a:noFill/>
                    </a:lnB>
                    <a:solidFill>
                      <a:srgbClr val="DDEBF7"/>
                    </a:solidFill>
                  </a:tcPr>
                </a:tc>
                <a:tc>
                  <a:txBody>
                    <a:bodyPr/>
                    <a:lstStyle/>
                    <a:p>
                      <a:pPr algn="ctr" fontAlgn="b"/>
                      <a:r>
                        <a:rPr lang="en-US" sz="1200" b="0" i="0" u="none" strike="noStrike">
                          <a:solidFill>
                            <a:srgbClr val="000000"/>
                          </a:solidFill>
                          <a:effectLst/>
                          <a:latin typeface="Franklin Gothic Book" panose="020B0503020102020204" pitchFamily="34" charset="0"/>
                        </a:rPr>
                        <a:t>0</a:t>
                      </a:r>
                    </a:p>
                  </a:txBody>
                  <a:tcPr marL="8171" marR="8171" marT="8171" marB="0" anchor="b">
                    <a:lnL>
                      <a:noFill/>
                    </a:lnL>
                    <a:lnR>
                      <a:noFill/>
                    </a:lnR>
                    <a:lnT>
                      <a:noFill/>
                    </a:lnT>
                    <a:lnB>
                      <a:noFill/>
                    </a:lnB>
                    <a:solidFill>
                      <a:srgbClr val="DDEBF7"/>
                    </a:solidFill>
                  </a:tcPr>
                </a:tc>
                <a:tc>
                  <a:txBody>
                    <a:bodyPr/>
                    <a:lstStyle/>
                    <a:p>
                      <a:pPr algn="ctr" fontAlgn="b"/>
                      <a:r>
                        <a:rPr lang="en-US" sz="1200" b="1" i="0" u="none" strike="noStrike">
                          <a:solidFill>
                            <a:srgbClr val="000000"/>
                          </a:solidFill>
                          <a:effectLst/>
                          <a:latin typeface="Franklin Gothic Book" panose="020B0503020102020204" pitchFamily="34" charset="0"/>
                        </a:rPr>
                        <a:t>0</a:t>
                      </a:r>
                    </a:p>
                  </a:txBody>
                  <a:tcPr marL="8171" marR="8171" marT="81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2599505819"/>
                  </a:ext>
                </a:extLst>
              </a:tr>
              <a:tr h="147071">
                <a:tc>
                  <a:txBody>
                    <a:bodyPr/>
                    <a:lstStyle/>
                    <a:p>
                      <a:pPr algn="l" fontAlgn="b"/>
                      <a:r>
                        <a:rPr lang="en-US" sz="1200" b="0" i="0" u="none" strike="noStrike" dirty="0">
                          <a:solidFill>
                            <a:srgbClr val="000000"/>
                          </a:solidFill>
                          <a:effectLst/>
                          <a:latin typeface="Franklin Gothic Book" panose="020B0503020102020204" pitchFamily="34" charset="0"/>
                        </a:rPr>
                        <a:t>Outcome 1</a:t>
                      </a:r>
                    </a:p>
                  </a:txBody>
                  <a:tcPr marL="8171" marR="8171" marT="8171"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Franklin Gothic Book" panose="020B0503020102020204" pitchFamily="34" charset="0"/>
                        </a:rPr>
                        <a:t>0</a:t>
                      </a:r>
                    </a:p>
                  </a:txBody>
                  <a:tcPr marL="8171" marR="8171" marT="8171" marB="0" anchor="b">
                    <a:lnL>
                      <a:noFill/>
                    </a:lnL>
                    <a:lnR>
                      <a:noFill/>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Franklin Gothic Book" panose="020B0503020102020204" pitchFamily="34" charset="0"/>
                        </a:rPr>
                        <a:t>0</a:t>
                      </a:r>
                    </a:p>
                  </a:txBody>
                  <a:tcPr marL="8171" marR="8171" marT="8171" marB="0" anchor="b">
                    <a:lnL>
                      <a:noFill/>
                    </a:lnL>
                    <a:lnR>
                      <a:noFill/>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Franklin Gothic Book" panose="020B0503020102020204" pitchFamily="34" charset="0"/>
                        </a:rPr>
                        <a:t>0</a:t>
                      </a:r>
                    </a:p>
                  </a:txBody>
                  <a:tcPr marL="8171" marR="8171" marT="8171" marB="0" anchor="b">
                    <a:lnL>
                      <a:noFill/>
                    </a:lnL>
                    <a:lnR>
                      <a:noFill/>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Franklin Gothic Book" panose="020B0503020102020204" pitchFamily="34" charset="0"/>
                        </a:rPr>
                        <a:t>0</a:t>
                      </a:r>
                    </a:p>
                  </a:txBody>
                  <a:tcPr marL="8171" marR="8171" marT="8171" marB="0" anchor="b">
                    <a:lnL>
                      <a:noFill/>
                    </a:lnL>
                    <a:lnR>
                      <a:noFill/>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Franklin Gothic Book" panose="020B0503020102020204" pitchFamily="34" charset="0"/>
                        </a:rPr>
                        <a:t>0</a:t>
                      </a:r>
                    </a:p>
                  </a:txBody>
                  <a:tcPr marL="8171" marR="8171" marT="8171"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171" marR="8171" marT="81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200" b="0" i="0" u="none" strike="noStrike">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8171" marR="8171" marT="8171" marB="0" anchor="b">
                    <a:lnL>
                      <a:noFill/>
                    </a:lnL>
                    <a:lnR>
                      <a:noFill/>
                    </a:lnR>
                    <a:lnT>
                      <a:noFill/>
                    </a:lnT>
                    <a:lnB>
                      <a:noFill/>
                    </a:lnB>
                  </a:tcPr>
                </a:tc>
                <a:extLst>
                  <a:ext uri="{0D108BD9-81ED-4DB2-BD59-A6C34878D82A}">
                    <a16:rowId xmlns:a16="http://schemas.microsoft.com/office/drawing/2014/main" val="1098545754"/>
                  </a:ext>
                </a:extLst>
              </a:tr>
            </a:tbl>
          </a:graphicData>
        </a:graphic>
      </p:graphicFrame>
    </p:spTree>
    <p:extLst>
      <p:ext uri="{BB962C8B-B14F-4D97-AF65-F5344CB8AC3E}">
        <p14:creationId xmlns:p14="http://schemas.microsoft.com/office/powerpoint/2010/main" val="1265447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 4: Budget</a:t>
            </a:r>
            <a:br>
              <a:rPr lang="en-US" dirty="0" smtClean="0"/>
            </a:br>
            <a:r>
              <a:rPr lang="en-US" sz="2000" dirty="0">
                <a:solidFill>
                  <a:schemeClr val="tx1"/>
                </a:solidFill>
              </a:rPr>
              <a:t>The budget tab is for program expenses associated with the intervention </a:t>
            </a:r>
            <a:r>
              <a:rPr lang="en-US" dirty="0" smtClean="0"/>
              <a:t/>
            </a:r>
            <a:br>
              <a:rPr lang="en-US" dirty="0" smtClean="0"/>
            </a:br>
            <a:endParaRPr lang="en-US" sz="3600" dirty="0"/>
          </a:p>
        </p:txBody>
      </p:sp>
      <p:sp>
        <p:nvSpPr>
          <p:cNvPr id="3" name="Slide Number Placeholder 2"/>
          <p:cNvSpPr>
            <a:spLocks noGrp="1"/>
          </p:cNvSpPr>
          <p:nvPr>
            <p:ph type="sldNum" sz="quarter" idx="12"/>
          </p:nvPr>
        </p:nvSpPr>
        <p:spPr/>
        <p:txBody>
          <a:bodyPr/>
          <a:lstStyle/>
          <a:p>
            <a:fld id="{4749BECD-3273-4FE3-BD63-F549C359A7E1}" type="slidenum">
              <a:rPr lang="en-US" smtClean="0"/>
              <a:pPr/>
              <a:t>11</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4245448436"/>
              </p:ext>
            </p:extLst>
          </p:nvPr>
        </p:nvGraphicFramePr>
        <p:xfrm>
          <a:off x="381000" y="1371600"/>
          <a:ext cx="5873421" cy="4979180"/>
        </p:xfrm>
        <a:graphic>
          <a:graphicData uri="http://schemas.openxmlformats.org/drawingml/2006/table">
            <a:tbl>
              <a:tblPr/>
              <a:tblGrid>
                <a:gridCol w="2356546">
                  <a:extLst>
                    <a:ext uri="{9D8B030D-6E8A-4147-A177-3AD203B41FA5}">
                      <a16:colId xmlns:a16="http://schemas.microsoft.com/office/drawing/2014/main" val="1419197570"/>
                    </a:ext>
                  </a:extLst>
                </a:gridCol>
                <a:gridCol w="2368508">
                  <a:extLst>
                    <a:ext uri="{9D8B030D-6E8A-4147-A177-3AD203B41FA5}">
                      <a16:colId xmlns:a16="http://schemas.microsoft.com/office/drawing/2014/main" val="2939694179"/>
                    </a:ext>
                  </a:extLst>
                </a:gridCol>
                <a:gridCol w="239243">
                  <a:extLst>
                    <a:ext uri="{9D8B030D-6E8A-4147-A177-3AD203B41FA5}">
                      <a16:colId xmlns:a16="http://schemas.microsoft.com/office/drawing/2014/main" val="3655398473"/>
                    </a:ext>
                  </a:extLst>
                </a:gridCol>
                <a:gridCol w="909124">
                  <a:extLst>
                    <a:ext uri="{9D8B030D-6E8A-4147-A177-3AD203B41FA5}">
                      <a16:colId xmlns:a16="http://schemas.microsoft.com/office/drawing/2014/main" val="2498630082"/>
                    </a:ext>
                  </a:extLst>
                </a:gridCol>
              </a:tblGrid>
              <a:tr h="161489">
                <a:tc>
                  <a:txBody>
                    <a:bodyPr/>
                    <a:lstStyle/>
                    <a:p>
                      <a:pPr algn="l" fontAlgn="t"/>
                      <a:endParaRPr lang="en-US" sz="1200" b="1"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r>
                        <a:rPr lang="en-US" sz="1200" b="1" i="0" u="none" strike="noStrike">
                          <a:solidFill>
                            <a:srgbClr val="000000"/>
                          </a:solidFill>
                          <a:effectLst/>
                          <a:latin typeface="Franklin Gothic Book" panose="020B0503020102020204" pitchFamily="34" charset="0"/>
                        </a:rPr>
                        <a:t>Total</a:t>
                      </a:r>
                    </a:p>
                  </a:txBody>
                  <a:tcPr marL="8972" marR="8972" marT="8972" marB="0">
                    <a:lnL>
                      <a:noFill/>
                    </a:lnL>
                    <a:lnR>
                      <a:noFill/>
                    </a:lnR>
                    <a:lnT>
                      <a:noFill/>
                    </a:lnT>
                    <a:lnB>
                      <a:noFill/>
                    </a:lnB>
                  </a:tcPr>
                </a:tc>
                <a:tc>
                  <a:txBody>
                    <a:bodyPr/>
                    <a:lstStyle/>
                    <a:p>
                      <a:pPr algn="ctr" fontAlgn="t"/>
                      <a:endParaRPr lang="en-US" sz="1200" b="1"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b"/>
                      <a:r>
                        <a:rPr lang="en-US" sz="1200" b="0" i="0" u="none" strike="noStrike">
                          <a:solidFill>
                            <a:srgbClr val="000000"/>
                          </a:solidFill>
                          <a:effectLst/>
                          <a:latin typeface="Franklin Gothic Book" panose="020B0503020102020204" pitchFamily="34" charset="0"/>
                        </a:rPr>
                        <a:t>Month 1</a:t>
                      </a: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767065"/>
                  </a:ext>
                </a:extLst>
              </a:tr>
              <a:tr h="161489">
                <a:tc>
                  <a:txBody>
                    <a:bodyPr/>
                    <a:lstStyle/>
                    <a:p>
                      <a:pPr algn="l" fontAlgn="t"/>
                      <a:r>
                        <a:rPr lang="en-US" sz="1200" b="1" i="0" u="none" strike="noStrike">
                          <a:solidFill>
                            <a:srgbClr val="000000"/>
                          </a:solidFill>
                          <a:effectLst/>
                          <a:latin typeface="Franklin Gothic Book" panose="020B0503020102020204" pitchFamily="34" charset="0"/>
                        </a:rPr>
                        <a:t>Personnel &amp; Fringe</a:t>
                      </a:r>
                    </a:p>
                  </a:txBody>
                  <a:tcPr marL="8972" marR="8972" marT="8972" marB="0">
                    <a:lnL>
                      <a:noFill/>
                    </a:lnL>
                    <a:lnR>
                      <a:noFill/>
                    </a:lnR>
                    <a:lnT>
                      <a:noFill/>
                    </a:lnT>
                    <a:lnB>
                      <a:noFill/>
                    </a:lnB>
                  </a:tcPr>
                </a:tc>
                <a:tc>
                  <a:txBody>
                    <a:bodyPr/>
                    <a:lstStyle/>
                    <a:p>
                      <a:pPr algn="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3619369"/>
                  </a:ext>
                </a:extLst>
              </a:tr>
              <a:tr h="161489">
                <a:tc>
                  <a:txBody>
                    <a:bodyPr/>
                    <a:lstStyle/>
                    <a:p>
                      <a:pPr algn="l" fontAlgn="t"/>
                      <a:r>
                        <a:rPr lang="en-US" sz="1200" b="1" i="0" u="none" strike="noStrike" dirty="0">
                          <a:solidFill>
                            <a:srgbClr val="000000"/>
                          </a:solidFill>
                          <a:effectLst/>
                          <a:latin typeface="Franklin Gothic Book" panose="020B0503020102020204" pitchFamily="34" charset="0"/>
                        </a:rPr>
                        <a:t>Personnel</a:t>
                      </a:r>
                    </a:p>
                  </a:txBody>
                  <a:tcPr marL="80745" marR="8972" marT="8972" marB="0">
                    <a:lnL>
                      <a:noFill/>
                    </a:lnL>
                    <a:lnR>
                      <a:noFill/>
                    </a:lnR>
                    <a:lnT>
                      <a:noFill/>
                    </a:lnT>
                    <a:lnB>
                      <a:noFill/>
                    </a:lnB>
                  </a:tcPr>
                </a:tc>
                <a:tc>
                  <a:txBody>
                    <a:bodyPr/>
                    <a:lstStyle/>
                    <a:p>
                      <a:pPr algn="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extLst>
                  <a:ext uri="{0D108BD9-81ED-4DB2-BD59-A6C34878D82A}">
                    <a16:rowId xmlns:a16="http://schemas.microsoft.com/office/drawing/2014/main" val="228619850"/>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Employee 1</a:t>
                      </a:r>
                    </a:p>
                  </a:txBody>
                  <a:tcPr marL="161489"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3167014422"/>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Employee 2</a:t>
                      </a:r>
                    </a:p>
                  </a:txBody>
                  <a:tcPr marL="161489"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149289338"/>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Employee 3</a:t>
                      </a:r>
                    </a:p>
                  </a:txBody>
                  <a:tcPr marL="161489"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3496814756"/>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a:t>
                      </a:r>
                    </a:p>
                  </a:txBody>
                  <a:tcPr marL="161489"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3998160878"/>
                  </a:ext>
                </a:extLst>
              </a:tr>
              <a:tr h="161489">
                <a:tc>
                  <a:txBody>
                    <a:bodyPr/>
                    <a:lstStyle/>
                    <a:p>
                      <a:pPr algn="l" fontAlgn="t"/>
                      <a:r>
                        <a:rPr lang="en-US" sz="1200" b="0" i="1" u="none" strike="noStrike">
                          <a:solidFill>
                            <a:srgbClr val="000000"/>
                          </a:solidFill>
                          <a:effectLst/>
                          <a:latin typeface="Franklin Gothic Book" panose="020B0503020102020204" pitchFamily="34" charset="0"/>
                        </a:rPr>
                        <a:t>Total Personnel Costs</a:t>
                      </a:r>
                    </a:p>
                  </a:txBody>
                  <a:tcPr marL="80745" marR="8972" marT="8972" marB="0">
                    <a:lnL>
                      <a:noFill/>
                    </a:lnL>
                    <a:lnR>
                      <a:noFill/>
                    </a:lnR>
                    <a:lnT>
                      <a:noFill/>
                    </a:lnT>
                    <a:lnB>
                      <a:noFill/>
                    </a:lnB>
                  </a:tcPr>
                </a:tc>
                <a:tc>
                  <a:txBody>
                    <a:bodyPr/>
                    <a:lstStyle/>
                    <a:p>
                      <a:pPr algn="r" fontAlgn="t"/>
                      <a:r>
                        <a:rPr lang="en-US" sz="1200" b="0" i="1"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1"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1810363179"/>
                  </a:ext>
                </a:extLst>
              </a:tr>
              <a:tr h="161489">
                <a:tc>
                  <a:txBody>
                    <a:bodyPr/>
                    <a:lstStyle/>
                    <a:p>
                      <a:pPr algn="l" fontAlgn="t"/>
                      <a:r>
                        <a:rPr lang="en-US" sz="1200" b="0" i="1" u="none" strike="noStrike">
                          <a:solidFill>
                            <a:srgbClr val="000000"/>
                          </a:solidFill>
                          <a:effectLst/>
                          <a:latin typeface="Franklin Gothic Book" panose="020B0503020102020204" pitchFamily="34" charset="0"/>
                        </a:rPr>
                        <a:t>Fringe Benefits</a:t>
                      </a:r>
                    </a:p>
                  </a:txBody>
                  <a:tcPr marL="80745" marR="8972" marT="8972" marB="0">
                    <a:lnL>
                      <a:noFill/>
                    </a:lnL>
                    <a:lnR>
                      <a:noFill/>
                    </a:lnR>
                    <a:lnT>
                      <a:noFill/>
                    </a:lnT>
                    <a:lnB>
                      <a:noFill/>
                    </a:lnB>
                  </a:tcPr>
                </a:tc>
                <a:tc>
                  <a:txBody>
                    <a:bodyPr/>
                    <a:lstStyle/>
                    <a:p>
                      <a:pPr algn="r" fontAlgn="t"/>
                      <a:r>
                        <a:rPr lang="en-US" sz="1200" b="0" i="1"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1"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1094860259"/>
                  </a:ext>
                </a:extLst>
              </a:tr>
              <a:tr h="161489">
                <a:tc>
                  <a:txBody>
                    <a:bodyPr/>
                    <a:lstStyle/>
                    <a:p>
                      <a:pPr algn="l" fontAlgn="t"/>
                      <a:r>
                        <a:rPr lang="en-US" sz="1200" b="1" i="1" u="none" strike="noStrike">
                          <a:solidFill>
                            <a:srgbClr val="000000"/>
                          </a:solidFill>
                          <a:effectLst/>
                          <a:latin typeface="Franklin Gothic Book" panose="020B0503020102020204" pitchFamily="34" charset="0"/>
                        </a:rPr>
                        <a:t>Sub-Total Personnel &amp; Fringe</a:t>
                      </a:r>
                    </a:p>
                  </a:txBody>
                  <a:tcPr marL="8972" marR="8972" marT="8972" marB="0">
                    <a:lnL>
                      <a:noFill/>
                    </a:lnL>
                    <a:lnR>
                      <a:noFill/>
                    </a:lnR>
                    <a:lnT>
                      <a:noFill/>
                    </a:lnT>
                    <a:lnB>
                      <a:noFill/>
                    </a:lnB>
                  </a:tcPr>
                </a:tc>
                <a:tc>
                  <a:txBody>
                    <a:bodyPr/>
                    <a:lstStyle/>
                    <a:p>
                      <a:pPr algn="r" fontAlgn="t"/>
                      <a:r>
                        <a:rPr lang="en-US" sz="1200" b="1" i="1" u="sng"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1" i="0" u="sng"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705493037"/>
                  </a:ext>
                </a:extLst>
              </a:tr>
              <a:tr h="161489">
                <a:tc>
                  <a:txBody>
                    <a:bodyPr/>
                    <a:lstStyle/>
                    <a:p>
                      <a:pPr algn="l"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972" marR="8972" marT="8972" marB="0" anchor="b">
                    <a:lnL>
                      <a:noFill/>
                    </a:lnL>
                    <a:lnR>
                      <a:noFill/>
                    </a:lnR>
                    <a:lnT>
                      <a:noFill/>
                    </a:lnT>
                    <a:lnB>
                      <a:noFill/>
                    </a:lnB>
                  </a:tcPr>
                </a:tc>
                <a:extLst>
                  <a:ext uri="{0D108BD9-81ED-4DB2-BD59-A6C34878D82A}">
                    <a16:rowId xmlns:a16="http://schemas.microsoft.com/office/drawing/2014/main" val="1189853375"/>
                  </a:ext>
                </a:extLst>
              </a:tr>
              <a:tr h="161489">
                <a:tc>
                  <a:txBody>
                    <a:bodyPr/>
                    <a:lstStyle/>
                    <a:p>
                      <a:pPr algn="l" fontAlgn="t"/>
                      <a:r>
                        <a:rPr lang="en-US" sz="1200" b="1" i="0" u="none" strike="noStrike">
                          <a:solidFill>
                            <a:srgbClr val="000000"/>
                          </a:solidFill>
                          <a:effectLst/>
                          <a:latin typeface="Franklin Gothic Book" panose="020B0503020102020204" pitchFamily="34" charset="0"/>
                        </a:rPr>
                        <a:t>Program Expenses</a:t>
                      </a:r>
                    </a:p>
                  </a:txBody>
                  <a:tcPr marL="8972" marR="8972" marT="8972" marB="0">
                    <a:lnL>
                      <a:noFill/>
                    </a:lnL>
                    <a:lnR>
                      <a:noFill/>
                    </a:lnR>
                    <a:lnT>
                      <a:noFill/>
                    </a:lnT>
                    <a:lnB>
                      <a:noFill/>
                    </a:lnB>
                  </a:tcPr>
                </a:tc>
                <a:tc>
                  <a:txBody>
                    <a:bodyPr/>
                    <a:lstStyle/>
                    <a:p>
                      <a:pPr algn="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972" marR="8972" marT="8972" marB="0" anchor="b">
                    <a:lnL>
                      <a:noFill/>
                    </a:lnL>
                    <a:lnR>
                      <a:noFill/>
                    </a:lnR>
                    <a:lnT>
                      <a:noFill/>
                    </a:lnT>
                    <a:lnB>
                      <a:noFill/>
                    </a:lnB>
                  </a:tcPr>
                </a:tc>
                <a:extLst>
                  <a:ext uri="{0D108BD9-81ED-4DB2-BD59-A6C34878D82A}">
                    <a16:rowId xmlns:a16="http://schemas.microsoft.com/office/drawing/2014/main" val="1563564021"/>
                  </a:ext>
                </a:extLst>
              </a:tr>
              <a:tr h="161489">
                <a:tc>
                  <a:txBody>
                    <a:bodyPr/>
                    <a:lstStyle/>
                    <a:p>
                      <a:pPr algn="l" fontAlgn="t"/>
                      <a:r>
                        <a:rPr lang="en-US" sz="1200" b="0" i="0" u="none" strike="noStrike" dirty="0">
                          <a:solidFill>
                            <a:srgbClr val="000000"/>
                          </a:solidFill>
                          <a:effectLst/>
                          <a:latin typeface="Franklin Gothic Book" panose="020B0503020102020204" pitchFamily="34" charset="0"/>
                        </a:rPr>
                        <a:t>Staff Travel</a:t>
                      </a:r>
                    </a:p>
                  </a:txBody>
                  <a:tcPr marL="80745"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078858922"/>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Equipment</a:t>
                      </a:r>
                    </a:p>
                  </a:txBody>
                  <a:tcPr marL="80745"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829377958"/>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Supplies</a:t>
                      </a:r>
                    </a:p>
                  </a:txBody>
                  <a:tcPr marL="80745"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558398374"/>
                  </a:ext>
                </a:extLst>
              </a:tr>
              <a:tr h="179432">
                <a:tc>
                  <a:txBody>
                    <a:bodyPr/>
                    <a:lstStyle/>
                    <a:p>
                      <a:pPr algn="l" fontAlgn="t"/>
                      <a:r>
                        <a:rPr lang="en-US" sz="1200" b="0" i="0" u="none" strike="noStrike">
                          <a:solidFill>
                            <a:srgbClr val="000000"/>
                          </a:solidFill>
                          <a:effectLst/>
                          <a:latin typeface="Franklin Gothic Book" panose="020B0503020102020204" pitchFamily="34" charset="0"/>
                        </a:rPr>
                        <a:t>Training</a:t>
                      </a:r>
                    </a:p>
                  </a:txBody>
                  <a:tcPr marL="80745"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4136378247"/>
                  </a:ext>
                </a:extLst>
              </a:tr>
              <a:tr h="179432">
                <a:tc>
                  <a:txBody>
                    <a:bodyPr/>
                    <a:lstStyle/>
                    <a:p>
                      <a:pPr algn="l" fontAlgn="t"/>
                      <a:r>
                        <a:rPr lang="en-US" sz="1200" b="0" i="0" u="none" strike="noStrike">
                          <a:solidFill>
                            <a:srgbClr val="000000"/>
                          </a:solidFill>
                          <a:effectLst/>
                          <a:latin typeface="Franklin Gothic Book" panose="020B0503020102020204" pitchFamily="34" charset="0"/>
                        </a:rPr>
                        <a:t>Marketing</a:t>
                      </a:r>
                    </a:p>
                  </a:txBody>
                  <a:tcPr marL="80745"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2257925753"/>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...Other Costs</a:t>
                      </a:r>
                    </a:p>
                  </a:txBody>
                  <a:tcPr marL="80745" marR="8972" marT="8972" marB="0">
                    <a:lnL>
                      <a:noFill/>
                    </a:lnL>
                    <a:lnR>
                      <a:noFill/>
                    </a:lnR>
                    <a:lnT>
                      <a:noFill/>
                    </a:lnT>
                    <a:lnB>
                      <a:noFill/>
                    </a:lnB>
                  </a:tcPr>
                </a:tc>
                <a:tc>
                  <a:txBody>
                    <a:bodyPr/>
                    <a:lstStyle/>
                    <a:p>
                      <a:pPr algn="r" fontAlgn="t"/>
                      <a:r>
                        <a:rPr lang="en-US" sz="1200" b="1" i="1" u="none" strike="noStrike">
                          <a:solidFill>
                            <a:srgbClr val="000000"/>
                          </a:solidFill>
                          <a:effectLst/>
                          <a:latin typeface="Franklin Gothic Book" panose="020B0503020102020204" pitchFamily="34" charset="0"/>
                        </a:rPr>
                        <a:t> </a:t>
                      </a:r>
                    </a:p>
                  </a:txBody>
                  <a:tcPr marL="8972" marR="8972" marT="8972" marB="0">
                    <a:lnL>
                      <a:noFill/>
                    </a:lnL>
                    <a:lnR>
                      <a:noFill/>
                    </a:lnR>
                    <a:lnT>
                      <a:noFill/>
                    </a:lnT>
                    <a:lnB>
                      <a:noFill/>
                    </a:lnB>
                    <a:solidFill>
                      <a:srgbClr val="DDEBF7"/>
                    </a:solidFill>
                  </a:tcPr>
                </a:tc>
                <a:tc>
                  <a:txBody>
                    <a:bodyPr/>
                    <a:lstStyle/>
                    <a:p>
                      <a:pPr algn="ctr" fontAlgn="t"/>
                      <a:endParaRPr lang="en-US" sz="1200" b="1" i="1"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852227847"/>
                  </a:ext>
                </a:extLst>
              </a:tr>
              <a:tr h="161489">
                <a:tc>
                  <a:txBody>
                    <a:bodyPr/>
                    <a:lstStyle/>
                    <a:p>
                      <a:pPr algn="l" fontAlgn="t"/>
                      <a:r>
                        <a:rPr lang="en-US" sz="1200" b="1" i="1" u="none" strike="noStrike">
                          <a:solidFill>
                            <a:srgbClr val="000000"/>
                          </a:solidFill>
                          <a:effectLst/>
                          <a:latin typeface="Franklin Gothic Book" panose="020B0503020102020204" pitchFamily="34" charset="0"/>
                        </a:rPr>
                        <a:t>Sub-Total Program Expenses</a:t>
                      </a:r>
                    </a:p>
                  </a:txBody>
                  <a:tcPr marL="8972" marR="8972" marT="8972" marB="0">
                    <a:lnL>
                      <a:noFill/>
                    </a:lnL>
                    <a:lnR>
                      <a:noFill/>
                    </a:lnR>
                    <a:lnT>
                      <a:noFill/>
                    </a:lnT>
                    <a:lnB>
                      <a:noFill/>
                    </a:lnB>
                  </a:tcPr>
                </a:tc>
                <a:tc>
                  <a:txBody>
                    <a:bodyPr/>
                    <a:lstStyle/>
                    <a:p>
                      <a:pPr algn="r" fontAlgn="t"/>
                      <a:r>
                        <a:rPr lang="en-US" sz="1200" b="1"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1" i="0" u="sng"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555413903"/>
                  </a:ext>
                </a:extLst>
              </a:tr>
              <a:tr h="161489">
                <a:tc>
                  <a:txBody>
                    <a:bodyPr/>
                    <a:lstStyle/>
                    <a:p>
                      <a:pPr algn="l" fontAlgn="t"/>
                      <a:endParaRPr lang="en-US" sz="1200" b="1" i="1"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endParaRPr lang="en-US" sz="1200" b="1" i="1"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1" i="1"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l" fontAlgn="b"/>
                      <a:endParaRPr lang="en-US" sz="1200" b="1" i="0" u="none" strike="noStrike">
                        <a:solidFill>
                          <a:srgbClr val="000000"/>
                        </a:solidFill>
                        <a:effectLst/>
                        <a:latin typeface="Franklin Gothic Book" panose="020B0503020102020204" pitchFamily="34" charset="0"/>
                      </a:endParaRPr>
                    </a:p>
                  </a:txBody>
                  <a:tcPr marL="8972" marR="8972" marT="8972" marB="0" anchor="b">
                    <a:lnL>
                      <a:noFill/>
                    </a:lnL>
                    <a:lnR>
                      <a:noFill/>
                    </a:lnR>
                    <a:lnT>
                      <a:noFill/>
                    </a:lnT>
                    <a:lnB>
                      <a:noFill/>
                    </a:lnB>
                  </a:tcPr>
                </a:tc>
                <a:extLst>
                  <a:ext uri="{0D108BD9-81ED-4DB2-BD59-A6C34878D82A}">
                    <a16:rowId xmlns:a16="http://schemas.microsoft.com/office/drawing/2014/main" val="774067461"/>
                  </a:ext>
                </a:extLst>
              </a:tr>
              <a:tr h="179432">
                <a:tc>
                  <a:txBody>
                    <a:bodyPr/>
                    <a:lstStyle/>
                    <a:p>
                      <a:pPr algn="l" fontAlgn="t"/>
                      <a:r>
                        <a:rPr lang="en-US" sz="1200" b="0" i="1" u="none" strike="noStrike">
                          <a:solidFill>
                            <a:srgbClr val="000000"/>
                          </a:solidFill>
                          <a:effectLst/>
                          <a:latin typeface="Franklin Gothic Book" panose="020B0503020102020204" pitchFamily="34" charset="0"/>
                        </a:rPr>
                        <a:t>Indirect Cost Rate (Personnel &amp; Fringe)</a:t>
                      </a:r>
                    </a:p>
                  </a:txBody>
                  <a:tcPr marL="8972" marR="8972" marT="8972" marB="0">
                    <a:lnL>
                      <a:noFill/>
                    </a:lnL>
                    <a:lnR>
                      <a:noFill/>
                    </a:lnR>
                    <a:lnT>
                      <a:noFill/>
                    </a:lnT>
                    <a:lnB>
                      <a:noFill/>
                    </a:lnB>
                  </a:tcPr>
                </a:tc>
                <a:tc>
                  <a:txBody>
                    <a:bodyPr/>
                    <a:lstStyle/>
                    <a:p>
                      <a:pPr algn="r" fontAlgn="t"/>
                      <a:r>
                        <a:rPr lang="en-US" sz="1200" b="0" i="1"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b"/>
                      <a:r>
                        <a:rPr lang="en-US" sz="1200" b="0" i="1" u="none" strike="noStrike">
                          <a:solidFill>
                            <a:srgbClr val="000000"/>
                          </a:solidFill>
                          <a:effectLst/>
                          <a:latin typeface="Franklin Gothic Book" panose="020B0503020102020204" pitchFamily="34" charset="0"/>
                        </a:rPr>
                        <a:t>$0</a:t>
                      </a:r>
                    </a:p>
                  </a:txBody>
                  <a:tcPr marL="8972" marR="8972" marT="8972" marB="0" anchor="b">
                    <a:lnL>
                      <a:noFill/>
                    </a:lnL>
                    <a:lnR>
                      <a:noFill/>
                    </a:lnR>
                    <a:lnT>
                      <a:noFill/>
                    </a:lnT>
                    <a:lnB>
                      <a:noFill/>
                    </a:lnB>
                  </a:tcPr>
                </a:tc>
                <a:extLst>
                  <a:ext uri="{0D108BD9-81ED-4DB2-BD59-A6C34878D82A}">
                    <a16:rowId xmlns:a16="http://schemas.microsoft.com/office/drawing/2014/main" val="1638566526"/>
                  </a:ext>
                </a:extLst>
              </a:tr>
              <a:tr h="161489">
                <a:tc>
                  <a:txBody>
                    <a:bodyPr/>
                    <a:lstStyle/>
                    <a:p>
                      <a:pPr algn="l"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972" marR="8972" marT="8972" marB="0" anchor="b">
                    <a:lnL>
                      <a:noFill/>
                    </a:lnL>
                    <a:lnR>
                      <a:noFill/>
                    </a:lnR>
                    <a:lnT>
                      <a:noFill/>
                    </a:lnT>
                    <a:lnB>
                      <a:noFill/>
                    </a:lnB>
                  </a:tcPr>
                </a:tc>
                <a:extLst>
                  <a:ext uri="{0D108BD9-81ED-4DB2-BD59-A6C34878D82A}">
                    <a16:rowId xmlns:a16="http://schemas.microsoft.com/office/drawing/2014/main" val="970457500"/>
                  </a:ext>
                </a:extLst>
              </a:tr>
              <a:tr h="161489">
                <a:tc>
                  <a:txBody>
                    <a:bodyPr/>
                    <a:lstStyle/>
                    <a:p>
                      <a:pPr algn="l" fontAlgn="t"/>
                      <a:r>
                        <a:rPr lang="en-US" sz="1200" b="0" i="0" u="none" strike="noStrike">
                          <a:solidFill>
                            <a:srgbClr val="000000"/>
                          </a:solidFill>
                          <a:effectLst/>
                          <a:latin typeface="Franklin Gothic Book" panose="020B0503020102020204" pitchFamily="34" charset="0"/>
                        </a:rPr>
                        <a:t>Contingency</a:t>
                      </a:r>
                    </a:p>
                  </a:txBody>
                  <a:tcPr marL="8972"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0"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extLst>
                  <a:ext uri="{0D108BD9-81ED-4DB2-BD59-A6C34878D82A}">
                    <a16:rowId xmlns:a16="http://schemas.microsoft.com/office/drawing/2014/main" val="3556961392"/>
                  </a:ext>
                </a:extLst>
              </a:tr>
              <a:tr h="179432">
                <a:tc>
                  <a:txBody>
                    <a:bodyPr/>
                    <a:lstStyle/>
                    <a:p>
                      <a:pPr algn="l"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8972" marR="8972" marT="897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263652"/>
                  </a:ext>
                </a:extLst>
              </a:tr>
              <a:tr h="170461">
                <a:tc>
                  <a:txBody>
                    <a:bodyPr/>
                    <a:lstStyle/>
                    <a:p>
                      <a:pPr algn="l" fontAlgn="t"/>
                      <a:r>
                        <a:rPr lang="en-US" sz="1200" b="1" i="0" u="none" strike="noStrike">
                          <a:solidFill>
                            <a:srgbClr val="000000"/>
                          </a:solidFill>
                          <a:effectLst/>
                          <a:latin typeface="Franklin Gothic Book" panose="020B0503020102020204" pitchFamily="34" charset="0"/>
                        </a:rPr>
                        <a:t>Total Program Costs</a:t>
                      </a:r>
                    </a:p>
                  </a:txBody>
                  <a:tcPr marL="8972" marR="8972" marT="8972" marB="0">
                    <a:lnL>
                      <a:noFill/>
                    </a:lnL>
                    <a:lnR>
                      <a:noFill/>
                    </a:lnR>
                    <a:lnT>
                      <a:noFill/>
                    </a:lnT>
                    <a:lnB>
                      <a:noFill/>
                    </a:lnB>
                  </a:tcPr>
                </a:tc>
                <a:tc>
                  <a:txBody>
                    <a:bodyPr/>
                    <a:lstStyle/>
                    <a:p>
                      <a:pPr algn="r" fontAlgn="t"/>
                      <a:r>
                        <a:rPr lang="en-US" sz="1200" b="1" i="0" u="none" strike="noStrike">
                          <a:solidFill>
                            <a:srgbClr val="000000"/>
                          </a:solidFill>
                          <a:effectLst/>
                          <a:latin typeface="Franklin Gothic Book" panose="020B0503020102020204" pitchFamily="34" charset="0"/>
                        </a:rPr>
                        <a:t>$0</a:t>
                      </a:r>
                    </a:p>
                  </a:txBody>
                  <a:tcPr marL="8972" marR="8972" marT="8972" marB="0">
                    <a:lnL>
                      <a:noFill/>
                    </a:lnL>
                    <a:lnR>
                      <a:noFill/>
                    </a:lnR>
                    <a:lnT>
                      <a:noFill/>
                    </a:lnT>
                    <a:lnB>
                      <a:noFill/>
                    </a:lnB>
                  </a:tcPr>
                </a:tc>
                <a:tc>
                  <a:txBody>
                    <a:bodyPr/>
                    <a:lstStyle/>
                    <a:p>
                      <a:pPr algn="ctr" fontAlgn="t"/>
                      <a:endParaRPr lang="en-US" sz="1200" b="0" i="0" u="none" strike="noStrike">
                        <a:solidFill>
                          <a:srgbClr val="000000"/>
                        </a:solidFill>
                        <a:effectLst/>
                        <a:latin typeface="Franklin Gothic Book" panose="020B0503020102020204" pitchFamily="34" charset="0"/>
                      </a:endParaRPr>
                    </a:p>
                  </a:txBody>
                  <a:tcPr marL="8972" marR="8972" marT="8972" marB="0">
                    <a:lnL>
                      <a:noFill/>
                    </a:lnL>
                    <a:lnR>
                      <a:noFill/>
                    </a:lnR>
                    <a:lnT>
                      <a:noFill/>
                    </a:lnT>
                    <a:lnB>
                      <a:noFill/>
                    </a:lnB>
                  </a:tcPr>
                </a:tc>
                <a:tc>
                  <a:txBody>
                    <a:bodyPr/>
                    <a:lstStyle/>
                    <a:p>
                      <a:pPr algn="r" fontAlgn="t"/>
                      <a:r>
                        <a:rPr lang="en-US" sz="1200" b="1" i="0" u="none" strike="noStrike" dirty="0">
                          <a:solidFill>
                            <a:srgbClr val="000000"/>
                          </a:solidFill>
                          <a:effectLst/>
                          <a:latin typeface="Franklin Gothic Book" panose="020B0503020102020204" pitchFamily="34" charset="0"/>
                        </a:rPr>
                        <a:t>$0</a:t>
                      </a:r>
                    </a:p>
                  </a:txBody>
                  <a:tcPr marL="8972" marR="8972" marT="8972"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3300258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912685352"/>
              </p:ext>
            </p:extLst>
          </p:nvPr>
        </p:nvGraphicFramePr>
        <p:xfrm>
          <a:off x="6754687" y="1301113"/>
          <a:ext cx="5056313" cy="5411532"/>
        </p:xfrm>
        <a:graphic>
          <a:graphicData uri="http://schemas.openxmlformats.org/drawingml/2006/table">
            <a:tbl>
              <a:tblPr/>
              <a:tblGrid>
                <a:gridCol w="1073469">
                  <a:extLst>
                    <a:ext uri="{9D8B030D-6E8A-4147-A177-3AD203B41FA5}">
                      <a16:colId xmlns:a16="http://schemas.microsoft.com/office/drawing/2014/main" val="3119848763"/>
                    </a:ext>
                  </a:extLst>
                </a:gridCol>
                <a:gridCol w="3982844">
                  <a:extLst>
                    <a:ext uri="{9D8B030D-6E8A-4147-A177-3AD203B41FA5}">
                      <a16:colId xmlns:a16="http://schemas.microsoft.com/office/drawing/2014/main" val="729206850"/>
                    </a:ext>
                  </a:extLst>
                </a:gridCol>
              </a:tblGrid>
              <a:tr h="0">
                <a:tc>
                  <a:txBody>
                    <a:bodyPr/>
                    <a:lstStyle/>
                    <a:p>
                      <a:pPr algn="l" fontAlgn="b"/>
                      <a:r>
                        <a:rPr lang="en-US" sz="1200" b="1" i="0" u="none" strike="noStrike" dirty="0">
                          <a:solidFill>
                            <a:srgbClr val="FFFFFF"/>
                          </a:solidFill>
                          <a:effectLst/>
                          <a:latin typeface="Franklin Gothic Book" panose="020B0503020102020204" pitchFamily="34" charset="0"/>
                        </a:rPr>
                        <a:t>Budget Line Items</a:t>
                      </a:r>
                    </a:p>
                  </a:txBody>
                  <a:tcPr marL="45720" marR="45720" anchor="b">
                    <a:lnL>
                      <a:noFill/>
                    </a:lnL>
                    <a:lnR>
                      <a:noFill/>
                    </a:lnR>
                    <a:lnT>
                      <a:noFill/>
                    </a:lnT>
                    <a:lnB w="6350" cap="flat" cmpd="sng" algn="ctr">
                      <a:solidFill>
                        <a:srgbClr val="000000"/>
                      </a:solidFill>
                      <a:prstDash val="solid"/>
                      <a:round/>
                      <a:headEnd type="none" w="med" len="med"/>
                      <a:tailEnd type="none" w="med" len="med"/>
                    </a:lnB>
                    <a:solidFill>
                      <a:srgbClr val="2EB1D1"/>
                    </a:solidFill>
                  </a:tcPr>
                </a:tc>
                <a:tc>
                  <a:txBody>
                    <a:bodyPr/>
                    <a:lstStyle/>
                    <a:p>
                      <a:pPr algn="l" fontAlgn="b"/>
                      <a:r>
                        <a:rPr lang="en-US" sz="1200" b="1" i="0" u="none" strike="noStrike">
                          <a:solidFill>
                            <a:srgbClr val="FFFFFF"/>
                          </a:solidFill>
                          <a:effectLst/>
                          <a:latin typeface="Franklin Gothic Book" panose="020B0503020102020204" pitchFamily="34" charset="0"/>
                        </a:rPr>
                        <a:t>Definition</a:t>
                      </a:r>
                    </a:p>
                  </a:txBody>
                  <a:tcPr marL="45720" marR="45720" anchor="b">
                    <a:lnL>
                      <a:noFill/>
                    </a:lnL>
                    <a:lnR>
                      <a:noFill/>
                    </a:lnR>
                    <a:lnT>
                      <a:noFill/>
                    </a:lnT>
                    <a:lnB w="6350" cap="flat" cmpd="sng" algn="ctr">
                      <a:solidFill>
                        <a:srgbClr val="000000"/>
                      </a:solidFill>
                      <a:prstDash val="solid"/>
                      <a:round/>
                      <a:headEnd type="none" w="med" len="med"/>
                      <a:tailEnd type="none" w="med" len="med"/>
                    </a:lnB>
                    <a:solidFill>
                      <a:srgbClr val="2EB1D1"/>
                    </a:solidFill>
                  </a:tcPr>
                </a:tc>
                <a:extLst>
                  <a:ext uri="{0D108BD9-81ED-4DB2-BD59-A6C34878D82A}">
                    <a16:rowId xmlns:a16="http://schemas.microsoft.com/office/drawing/2014/main" val="1920689943"/>
                  </a:ext>
                </a:extLst>
              </a:tr>
              <a:tr h="322978">
                <a:tc>
                  <a:txBody>
                    <a:bodyPr/>
                    <a:lstStyle/>
                    <a:p>
                      <a:pPr algn="l" fontAlgn="ctr"/>
                      <a:r>
                        <a:rPr lang="en-US" sz="1200" b="0" i="0" u="none" strike="noStrike" dirty="0">
                          <a:solidFill>
                            <a:srgbClr val="000000"/>
                          </a:solidFill>
                          <a:effectLst/>
                          <a:latin typeface="Franklin Gothic Book" panose="020B0503020102020204" pitchFamily="34" charset="0"/>
                        </a:rPr>
                        <a:t>Project Personnel Expenses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Franklin Gothic Book" panose="020B0503020102020204" pitchFamily="34" charset="0"/>
                        </a:rPr>
                        <a:t>List each program staff member who works on the proposed intervention(s). Include any additional staff that will need to be hired in the scaled intervention(s).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710213"/>
                  </a:ext>
                </a:extLst>
              </a:tr>
              <a:tr h="0">
                <a:tc>
                  <a:txBody>
                    <a:bodyPr/>
                    <a:lstStyle/>
                    <a:p>
                      <a:pPr algn="l" fontAlgn="ctr"/>
                      <a:r>
                        <a:rPr lang="en-US" sz="1200" b="0" i="0" u="none" strike="noStrike" dirty="0">
                          <a:solidFill>
                            <a:srgbClr val="000000"/>
                          </a:solidFill>
                          <a:effectLst/>
                          <a:latin typeface="Franklin Gothic Book" panose="020B0503020102020204" pitchFamily="34" charset="0"/>
                        </a:rPr>
                        <a:t>Personnel Fringe Benefits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Franklin Gothic Book" panose="020B0503020102020204" pitchFamily="34" charset="0"/>
                        </a:rPr>
                        <a:t>Includes costs of benefit(s) for the project staff</a:t>
                      </a:r>
                      <a:r>
                        <a:rPr lang="en-US" sz="1200" b="0" i="0" u="none" strike="noStrike" dirty="0" smtClean="0">
                          <a:solidFill>
                            <a:srgbClr val="000000"/>
                          </a:solidFill>
                          <a:effectLst/>
                          <a:latin typeface="Franklin Gothic Book" panose="020B0503020102020204" pitchFamily="34" charset="0"/>
                        </a:rPr>
                        <a:t>.</a:t>
                      </a:r>
                      <a:endParaRPr lang="en-US" sz="1200" b="0" i="0" u="none" strike="noStrike" dirty="0">
                        <a:solidFill>
                          <a:srgbClr val="000000"/>
                        </a:solidFill>
                        <a:effectLst/>
                        <a:latin typeface="Franklin Gothic Book" panose="020B050302010202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848408"/>
                  </a:ext>
                </a:extLst>
              </a:tr>
              <a:tr h="242234">
                <a:tc>
                  <a:txBody>
                    <a:bodyPr/>
                    <a:lstStyle/>
                    <a:p>
                      <a:pPr algn="l" fontAlgn="ctr"/>
                      <a:r>
                        <a:rPr lang="en-US" sz="1200" b="0" i="0" u="none" strike="noStrike">
                          <a:solidFill>
                            <a:srgbClr val="000000"/>
                          </a:solidFill>
                          <a:effectLst/>
                          <a:latin typeface="Franklin Gothic Book" panose="020B0503020102020204" pitchFamily="34" charset="0"/>
                        </a:rPr>
                        <a:t>Staff Travel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Franklin Gothic Book" panose="020B0503020102020204" pitchFamily="34" charset="0"/>
                        </a:rPr>
                        <a:t>Allowable costs are transportation, lodging, subsistence and other related expenses associated with service provision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666338"/>
                  </a:ext>
                </a:extLst>
              </a:tr>
              <a:tr h="565212">
                <a:tc>
                  <a:txBody>
                    <a:bodyPr/>
                    <a:lstStyle/>
                    <a:p>
                      <a:pPr algn="l" fontAlgn="ctr"/>
                      <a:r>
                        <a:rPr lang="en-US" sz="1200" b="0" i="0" u="none" strike="noStrike">
                          <a:solidFill>
                            <a:srgbClr val="000000"/>
                          </a:solidFill>
                          <a:effectLst/>
                          <a:latin typeface="Franklin Gothic Book" panose="020B0503020102020204" pitchFamily="34" charset="0"/>
                        </a:rPr>
                        <a:t>Equipment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Franklin Gothic Book" panose="020B0503020102020204" pitchFamily="34" charset="0"/>
                        </a:rPr>
                        <a:t>Equipment is defined as tangible, non-expendable personal property having a useful life of more than one </a:t>
                      </a:r>
                      <a:r>
                        <a:rPr lang="en-US" sz="1200" b="0" i="0" u="none" strike="noStrike" dirty="0" smtClean="0">
                          <a:solidFill>
                            <a:srgbClr val="000000"/>
                          </a:solidFill>
                          <a:effectLst/>
                          <a:latin typeface="Franklin Gothic Book" panose="020B0503020102020204" pitchFamily="34" charset="0"/>
                        </a:rPr>
                        <a:t>year</a:t>
                      </a:r>
                      <a:endParaRPr lang="en-US" sz="1200" b="0" i="0" u="none" strike="noStrike" dirty="0">
                        <a:solidFill>
                          <a:srgbClr val="000000"/>
                        </a:solidFill>
                        <a:effectLst/>
                        <a:latin typeface="Franklin Gothic Book" panose="020B050302010202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156190"/>
                  </a:ext>
                </a:extLst>
              </a:tr>
              <a:tr h="242234">
                <a:tc>
                  <a:txBody>
                    <a:bodyPr/>
                    <a:lstStyle/>
                    <a:p>
                      <a:pPr algn="l" fontAlgn="ctr"/>
                      <a:r>
                        <a:rPr lang="en-US" sz="1200" b="0" i="0" u="none" strike="noStrike" dirty="0">
                          <a:solidFill>
                            <a:srgbClr val="000000"/>
                          </a:solidFill>
                          <a:effectLst/>
                          <a:latin typeface="Franklin Gothic Book" panose="020B0503020102020204" pitchFamily="34" charset="0"/>
                        </a:rPr>
                        <a:t>Supplies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effectLst/>
                          <a:latin typeface="Franklin Gothic Book" panose="020B0503020102020204" pitchFamily="34" charset="0"/>
                        </a:rPr>
                        <a:t>Funds </a:t>
                      </a:r>
                      <a:r>
                        <a:rPr lang="en-US" sz="1200" b="0" i="0" u="none" strike="noStrike" dirty="0">
                          <a:solidFill>
                            <a:srgbClr val="000000"/>
                          </a:solidFill>
                          <a:effectLst/>
                          <a:latin typeface="Franklin Gothic Book" panose="020B0503020102020204" pitchFamily="34" charset="0"/>
                        </a:rPr>
                        <a:t>for the purchase of consumable supplies and materials that do not fit in the Equipment category.</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161445"/>
                  </a:ext>
                </a:extLst>
              </a:tr>
              <a:tr h="403723">
                <a:tc>
                  <a:txBody>
                    <a:bodyPr/>
                    <a:lstStyle/>
                    <a:p>
                      <a:pPr algn="l" fontAlgn="ctr"/>
                      <a:r>
                        <a:rPr lang="en-US" sz="1200" b="0" i="0" u="none" strike="noStrike">
                          <a:solidFill>
                            <a:srgbClr val="000000"/>
                          </a:solidFill>
                          <a:effectLst/>
                          <a:latin typeface="Franklin Gothic Book" panose="020B0503020102020204" pitchFamily="34" charset="0"/>
                        </a:rPr>
                        <a:t>Training</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effectLst/>
                          <a:latin typeface="Franklin Gothic Book" panose="020B0503020102020204" pitchFamily="34" charset="0"/>
                        </a:rPr>
                        <a:t>Costs </a:t>
                      </a:r>
                      <a:r>
                        <a:rPr lang="en-US" sz="1200" b="0" i="0" u="none" strike="noStrike" dirty="0">
                          <a:solidFill>
                            <a:srgbClr val="000000"/>
                          </a:solidFill>
                          <a:effectLst/>
                          <a:latin typeface="Franklin Gothic Book" panose="020B0503020102020204" pitchFamily="34" charset="0"/>
                        </a:rPr>
                        <a:t>associated with training of staff working directly on the </a:t>
                      </a:r>
                      <a:r>
                        <a:rPr lang="en-US" sz="1200" b="0" i="0" u="none" strike="noStrike" dirty="0" smtClean="0">
                          <a:solidFill>
                            <a:srgbClr val="000000"/>
                          </a:solidFill>
                          <a:effectLst/>
                          <a:latin typeface="Franklin Gothic Book" panose="020B0503020102020204" pitchFamily="34" charset="0"/>
                        </a:rPr>
                        <a:t>intervention</a:t>
                      </a:r>
                      <a:endParaRPr lang="en-US" sz="1200" b="0" i="0" u="none" strike="noStrike" dirty="0">
                        <a:solidFill>
                          <a:srgbClr val="000000"/>
                        </a:solidFill>
                        <a:effectLst/>
                        <a:latin typeface="Franklin Gothic Book" panose="020B050302010202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898628"/>
                  </a:ext>
                </a:extLst>
              </a:tr>
              <a:tr h="242234">
                <a:tc>
                  <a:txBody>
                    <a:bodyPr/>
                    <a:lstStyle/>
                    <a:p>
                      <a:pPr algn="l" fontAlgn="ctr"/>
                      <a:r>
                        <a:rPr lang="en-US" sz="1200" b="0" i="0" u="none" strike="noStrike">
                          <a:solidFill>
                            <a:srgbClr val="000000"/>
                          </a:solidFill>
                          <a:effectLst/>
                          <a:latin typeface="Franklin Gothic Book" panose="020B0503020102020204" pitchFamily="34" charset="0"/>
                        </a:rPr>
                        <a:t>Other Costs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Franklin Gothic Book" panose="020B0503020102020204" pitchFamily="34" charset="0"/>
                        </a:rPr>
                        <a:t>This category should be used to capture other costs related to program activities as well as overhead costs.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764299"/>
                  </a:ext>
                </a:extLst>
              </a:tr>
              <a:tr h="484468">
                <a:tc>
                  <a:txBody>
                    <a:bodyPr/>
                    <a:lstStyle/>
                    <a:p>
                      <a:pPr algn="l" fontAlgn="ctr"/>
                      <a:r>
                        <a:rPr lang="en-US" sz="1200" b="0" i="0" u="none" strike="noStrike">
                          <a:solidFill>
                            <a:srgbClr val="000000"/>
                          </a:solidFill>
                          <a:effectLst/>
                          <a:latin typeface="Franklin Gothic Book" panose="020B0503020102020204" pitchFamily="34" charset="0"/>
                        </a:rPr>
                        <a:t>Indirect / Administrative Costs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Franklin Gothic Book" panose="020B0503020102020204" pitchFamily="34" charset="0"/>
                        </a:rPr>
                        <a:t>Administrative costs are general or centralized expenses of the overall administration of an organization and do not include particular project costs</a:t>
                      </a:r>
                      <a:r>
                        <a:rPr lang="en-US" sz="1200" b="0" i="0" u="none" strike="noStrike" dirty="0" smtClean="0">
                          <a:solidFill>
                            <a:srgbClr val="000000"/>
                          </a:solidFill>
                          <a:effectLst/>
                          <a:latin typeface="Franklin Gothic Book" panose="020B0503020102020204" pitchFamily="34" charset="0"/>
                        </a:rPr>
                        <a:t>.</a:t>
                      </a:r>
                      <a:endParaRPr lang="en-US" sz="1200" b="0" i="0" u="none" strike="noStrike" dirty="0">
                        <a:solidFill>
                          <a:srgbClr val="000000"/>
                        </a:solidFill>
                        <a:effectLst/>
                        <a:latin typeface="Franklin Gothic Book" panose="020B050302010202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607781"/>
                  </a:ext>
                </a:extLst>
              </a:tr>
              <a:tr h="484468">
                <a:tc>
                  <a:txBody>
                    <a:bodyPr/>
                    <a:lstStyle/>
                    <a:p>
                      <a:pPr algn="l" fontAlgn="ctr"/>
                      <a:r>
                        <a:rPr lang="en-US" sz="1200" b="0" i="0" u="none" strike="noStrike">
                          <a:solidFill>
                            <a:srgbClr val="000000"/>
                          </a:solidFill>
                          <a:effectLst/>
                          <a:latin typeface="Franklin Gothic Book" panose="020B0503020102020204" pitchFamily="34" charset="0"/>
                        </a:rPr>
                        <a:t>Contingency</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effectLst/>
                          <a:latin typeface="Franklin Gothic Book" panose="020B0503020102020204" pitchFamily="34" charset="0"/>
                        </a:rPr>
                        <a:t>Refers </a:t>
                      </a:r>
                      <a:r>
                        <a:rPr lang="en-US" sz="1200" b="0" i="0" u="none" strike="noStrike" dirty="0">
                          <a:solidFill>
                            <a:srgbClr val="000000"/>
                          </a:solidFill>
                          <a:effectLst/>
                          <a:latin typeface="Franklin Gothic Book" panose="020B0503020102020204" pitchFamily="34" charset="0"/>
                        </a:rPr>
                        <a:t>to costs that will probably occur based on past experience, but with some uncertainty regarding the amount. This amount can be factored into the upside payment.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977123"/>
                  </a:ext>
                </a:extLst>
              </a:tr>
            </a:tbl>
          </a:graphicData>
        </a:graphic>
      </p:graphicFrame>
    </p:spTree>
    <p:extLst>
      <p:ext uri="{BB962C8B-B14F-4D97-AF65-F5344CB8AC3E}">
        <p14:creationId xmlns:p14="http://schemas.microsoft.com/office/powerpoint/2010/main" val="381872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B1D1"/>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3352800" y="2743200"/>
            <a:ext cx="5486400" cy="1847088"/>
          </a:xfrm>
        </p:spPr>
        <p:txBody>
          <a:bodyPr anchor="t" anchorCtr="0">
            <a:normAutofit/>
          </a:bodyPr>
          <a:lstStyle/>
          <a:p>
            <a:pPr algn="ctr"/>
            <a:r>
              <a:rPr lang="en-US" sz="3600" dirty="0" smtClean="0">
                <a:solidFill>
                  <a:schemeClr val="bg1"/>
                </a:solidFill>
              </a:rPr>
              <a:t>Benefits and Risks</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4749BECD-3273-4FE3-BD63-F549C359A7E1}" type="slidenum">
              <a:rPr lang="en-US" smtClean="0"/>
              <a:t>12</a:t>
            </a:fld>
            <a:endParaRPr lang="en-US" dirty="0"/>
          </a:p>
        </p:txBody>
      </p:sp>
    </p:spTree>
    <p:extLst>
      <p:ext uri="{BB962C8B-B14F-4D97-AF65-F5344CB8AC3E}">
        <p14:creationId xmlns:p14="http://schemas.microsoft.com/office/powerpoint/2010/main" val="1112465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11430000" cy="914400"/>
          </a:xfrm>
        </p:spPr>
        <p:txBody>
          <a:bodyPr>
            <a:normAutofit fontScale="90000"/>
          </a:bodyPr>
          <a:lstStyle/>
          <a:p>
            <a:r>
              <a:rPr lang="en-US" dirty="0" smtClean="0"/>
              <a:t>Benefits and Risks of Model</a:t>
            </a:r>
            <a:br>
              <a:rPr lang="en-US" dirty="0" smtClean="0"/>
            </a:br>
            <a:endParaRPr lang="en-US" sz="3600" dirty="0"/>
          </a:p>
        </p:txBody>
      </p:sp>
      <p:sp>
        <p:nvSpPr>
          <p:cNvPr id="3" name="Slide Number Placeholder 2"/>
          <p:cNvSpPr>
            <a:spLocks noGrp="1"/>
          </p:cNvSpPr>
          <p:nvPr>
            <p:ph type="sldNum" sz="quarter" idx="12"/>
          </p:nvPr>
        </p:nvSpPr>
        <p:spPr/>
        <p:txBody>
          <a:bodyPr/>
          <a:lstStyle/>
          <a:p>
            <a:fld id="{4749BECD-3273-4FE3-BD63-F549C359A7E1}" type="slidenum">
              <a:rPr lang="en-US" smtClean="0"/>
              <a:pPr/>
              <a:t>13</a:t>
            </a:fld>
            <a:endParaRPr lang="en-US" dirty="0"/>
          </a:p>
        </p:txBody>
      </p:sp>
      <p:sp>
        <p:nvSpPr>
          <p:cNvPr id="4" name="Rectangle 3"/>
          <p:cNvSpPr/>
          <p:nvPr/>
        </p:nvSpPr>
        <p:spPr>
          <a:xfrm>
            <a:off x="380999" y="1600200"/>
            <a:ext cx="2442411" cy="1371600"/>
          </a:xfrm>
          <a:prstGeom prst="rect">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Franklin Gothic Book" panose="020B0503020102020204" pitchFamily="34" charset="0"/>
              </a:rPr>
              <a:t>Investors</a:t>
            </a:r>
            <a:endParaRPr lang="en-US" sz="2400" b="1" dirty="0">
              <a:latin typeface="Franklin Gothic Book" panose="020B0503020102020204" pitchFamily="34" charset="0"/>
            </a:endParaRPr>
          </a:p>
        </p:txBody>
      </p:sp>
      <p:sp>
        <p:nvSpPr>
          <p:cNvPr id="7" name="Rectangle 6"/>
          <p:cNvSpPr/>
          <p:nvPr/>
        </p:nvSpPr>
        <p:spPr>
          <a:xfrm>
            <a:off x="381000" y="3200400"/>
            <a:ext cx="2442411" cy="1371600"/>
          </a:xfrm>
          <a:prstGeom prst="rect">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Franklin Gothic Book" panose="020B0503020102020204" pitchFamily="34" charset="0"/>
              </a:rPr>
              <a:t>Service Provider</a:t>
            </a:r>
            <a:endParaRPr lang="en-US" sz="2400" b="1" dirty="0">
              <a:latin typeface="Franklin Gothic Book" panose="020B0503020102020204" pitchFamily="34" charset="0"/>
            </a:endParaRPr>
          </a:p>
        </p:txBody>
      </p:sp>
      <p:sp>
        <p:nvSpPr>
          <p:cNvPr id="8" name="Rectangle 7"/>
          <p:cNvSpPr/>
          <p:nvPr/>
        </p:nvSpPr>
        <p:spPr>
          <a:xfrm>
            <a:off x="380999" y="4860758"/>
            <a:ext cx="2442411" cy="1371600"/>
          </a:xfrm>
          <a:prstGeom prst="rect">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Franklin Gothic Book" panose="020B0503020102020204" pitchFamily="34" charset="0"/>
              </a:rPr>
              <a:t>Back-end Payor</a:t>
            </a:r>
            <a:endParaRPr lang="en-US" sz="2400" b="1" dirty="0">
              <a:latin typeface="Franklin Gothic Book" panose="020B0503020102020204" pitchFamily="34" charset="0"/>
            </a:endParaRPr>
          </a:p>
        </p:txBody>
      </p:sp>
      <p:sp>
        <p:nvSpPr>
          <p:cNvPr id="9" name="Rectangle 8"/>
          <p:cNvSpPr/>
          <p:nvPr/>
        </p:nvSpPr>
        <p:spPr>
          <a:xfrm>
            <a:off x="3158288" y="1600200"/>
            <a:ext cx="4158916" cy="1371600"/>
          </a:xfrm>
          <a:prstGeom prst="rect">
            <a:avLst/>
          </a:prstGeom>
          <a:no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Minimization of debt financing needed to scale program</a:t>
            </a:r>
          </a:p>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Reduction in transaction costs by reducing need for ongoing technical assistance</a:t>
            </a:r>
            <a:endParaRPr lang="en-US" sz="1600" dirty="0">
              <a:solidFill>
                <a:schemeClr val="tx1"/>
              </a:solidFill>
              <a:latin typeface="Franklin Gothic Book" panose="020B0503020102020204" pitchFamily="34" charset="0"/>
            </a:endParaRPr>
          </a:p>
        </p:txBody>
      </p:sp>
      <p:sp>
        <p:nvSpPr>
          <p:cNvPr id="10" name="Rectangle 9"/>
          <p:cNvSpPr/>
          <p:nvPr/>
        </p:nvSpPr>
        <p:spPr>
          <a:xfrm>
            <a:off x="3158289" y="3200400"/>
            <a:ext cx="4158916" cy="1371600"/>
          </a:xfrm>
          <a:prstGeom prst="rect">
            <a:avLst/>
          </a:prstGeom>
          <a:no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Improves liquidity</a:t>
            </a:r>
          </a:p>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Less debt exposure</a:t>
            </a:r>
            <a:endParaRPr lang="en-US" sz="1600" dirty="0">
              <a:solidFill>
                <a:schemeClr val="tx1"/>
              </a:solidFill>
              <a:latin typeface="Franklin Gothic Book" panose="020B0503020102020204" pitchFamily="34" charset="0"/>
            </a:endParaRPr>
          </a:p>
        </p:txBody>
      </p:sp>
      <p:sp>
        <p:nvSpPr>
          <p:cNvPr id="11" name="Rectangle 10"/>
          <p:cNvSpPr/>
          <p:nvPr/>
        </p:nvSpPr>
        <p:spPr>
          <a:xfrm>
            <a:off x="3164305" y="4860758"/>
            <a:ext cx="4158916" cy="1371600"/>
          </a:xfrm>
          <a:prstGeom prst="rect">
            <a:avLst/>
          </a:prstGeom>
          <a:no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Fewer transaction costs</a:t>
            </a:r>
          </a:p>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Less interest expense</a:t>
            </a:r>
          </a:p>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Allows payor to contract directly with service provider</a:t>
            </a:r>
            <a:endParaRPr lang="en-US" sz="1600" dirty="0">
              <a:solidFill>
                <a:schemeClr val="tx1"/>
              </a:solidFill>
              <a:latin typeface="Franklin Gothic Book" panose="020B0503020102020204" pitchFamily="34" charset="0"/>
            </a:endParaRPr>
          </a:p>
        </p:txBody>
      </p:sp>
      <p:sp>
        <p:nvSpPr>
          <p:cNvPr id="12" name="Rectangle 11"/>
          <p:cNvSpPr/>
          <p:nvPr/>
        </p:nvSpPr>
        <p:spPr>
          <a:xfrm>
            <a:off x="7652084" y="1600200"/>
            <a:ext cx="4158916" cy="1371600"/>
          </a:xfrm>
          <a:prstGeom prst="rect">
            <a:avLst/>
          </a:prstGeom>
          <a:no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Credit risk, compliance risk and transaction risk, as typical in debt financing</a:t>
            </a:r>
          </a:p>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Appropriations risk exists but is mitigated due to shorter time frame of payment</a:t>
            </a:r>
            <a:endParaRPr lang="en-US" sz="1600" dirty="0">
              <a:solidFill>
                <a:schemeClr val="tx1"/>
              </a:solidFill>
              <a:latin typeface="Franklin Gothic Book" panose="020B0503020102020204" pitchFamily="34" charset="0"/>
            </a:endParaRPr>
          </a:p>
        </p:txBody>
      </p:sp>
      <p:sp>
        <p:nvSpPr>
          <p:cNvPr id="13" name="Rectangle 12"/>
          <p:cNvSpPr/>
          <p:nvPr/>
        </p:nvSpPr>
        <p:spPr>
          <a:xfrm>
            <a:off x="7652084" y="3200400"/>
            <a:ext cx="4158916" cy="1371600"/>
          </a:xfrm>
          <a:prstGeom prst="rect">
            <a:avLst/>
          </a:prstGeom>
          <a:no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Lack of intermediary can put service </a:t>
            </a:r>
            <a:r>
              <a:rPr lang="en-US" sz="1600" dirty="0" smtClean="0">
                <a:solidFill>
                  <a:schemeClr val="tx1"/>
                </a:solidFill>
                <a:latin typeface="Franklin Gothic Book" panose="020B0503020102020204" pitchFamily="34" charset="0"/>
              </a:rPr>
              <a:t>provider and project </a:t>
            </a:r>
            <a:r>
              <a:rPr lang="en-US" sz="1600" dirty="0" smtClean="0">
                <a:solidFill>
                  <a:schemeClr val="tx1"/>
                </a:solidFill>
                <a:latin typeface="Franklin Gothic Book" panose="020B0503020102020204" pitchFamily="34" charset="0"/>
              </a:rPr>
              <a:t>at financial, operational and performance risk</a:t>
            </a:r>
          </a:p>
        </p:txBody>
      </p:sp>
      <p:sp>
        <p:nvSpPr>
          <p:cNvPr id="14" name="Rectangle 13"/>
          <p:cNvSpPr/>
          <p:nvPr/>
        </p:nvSpPr>
        <p:spPr>
          <a:xfrm>
            <a:off x="7652084" y="4860758"/>
            <a:ext cx="4158916" cy="1371600"/>
          </a:xfrm>
          <a:prstGeom prst="rect">
            <a:avLst/>
          </a:prstGeom>
          <a:no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Franklin Gothic Book" panose="020B0503020102020204" pitchFamily="34" charset="0"/>
              </a:rPr>
              <a:t>Risk of causality between program and measured impacts</a:t>
            </a:r>
            <a:endParaRPr lang="en-US" sz="1600" dirty="0">
              <a:solidFill>
                <a:schemeClr val="tx1"/>
              </a:solidFill>
              <a:latin typeface="Franklin Gothic Book" panose="020B0503020102020204" pitchFamily="34" charset="0"/>
            </a:endParaRPr>
          </a:p>
        </p:txBody>
      </p:sp>
      <p:cxnSp>
        <p:nvCxnSpPr>
          <p:cNvPr id="6" name="Straight Connector 5"/>
          <p:cNvCxnSpPr/>
          <p:nvPr/>
        </p:nvCxnSpPr>
        <p:spPr>
          <a:xfrm>
            <a:off x="3158288" y="1227223"/>
            <a:ext cx="4160520" cy="0"/>
          </a:xfrm>
          <a:prstGeom prst="line">
            <a:avLst/>
          </a:prstGeom>
          <a:ln>
            <a:solidFill>
              <a:srgbClr val="2EB1D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35402" y="1046630"/>
            <a:ext cx="1204690" cy="36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Franklin Gothic Book" panose="020B0503020102020204" pitchFamily="34" charset="0"/>
              </a:rPr>
              <a:t>Benefits</a:t>
            </a:r>
            <a:endParaRPr lang="en-US" sz="1600" b="1" dirty="0">
              <a:solidFill>
                <a:schemeClr val="tx1"/>
              </a:solidFill>
              <a:latin typeface="Franklin Gothic Book" panose="020B0503020102020204" pitchFamily="34" charset="0"/>
            </a:endParaRPr>
          </a:p>
        </p:txBody>
      </p:sp>
      <p:cxnSp>
        <p:nvCxnSpPr>
          <p:cNvPr id="20" name="Straight Connector 19"/>
          <p:cNvCxnSpPr/>
          <p:nvPr/>
        </p:nvCxnSpPr>
        <p:spPr>
          <a:xfrm>
            <a:off x="7650480" y="1227223"/>
            <a:ext cx="4160520" cy="0"/>
          </a:xfrm>
          <a:prstGeom prst="line">
            <a:avLst/>
          </a:prstGeom>
          <a:ln>
            <a:solidFill>
              <a:srgbClr val="2EB1D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129197" y="1046630"/>
            <a:ext cx="1204690" cy="36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Franklin Gothic Book" panose="020B0503020102020204" pitchFamily="34" charset="0"/>
              </a:rPr>
              <a:t>Risks</a:t>
            </a:r>
            <a:endParaRPr lang="en-US" sz="1600" b="1"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627138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B1D1"/>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3352800" y="2743200"/>
            <a:ext cx="5486400" cy="1847088"/>
          </a:xfrm>
        </p:spPr>
        <p:txBody>
          <a:bodyPr anchor="t" anchorCtr="0">
            <a:normAutofit/>
          </a:bodyPr>
          <a:lstStyle/>
          <a:p>
            <a:pPr algn="ctr"/>
            <a:r>
              <a:rPr lang="en-US" sz="3600" dirty="0" smtClean="0">
                <a:solidFill>
                  <a:schemeClr val="bg1"/>
                </a:solidFill>
              </a:rPr>
              <a:t>Project Example: Connecting Disconnected Youth</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4749BECD-3273-4FE3-BD63-F549C359A7E1}" type="slidenum">
              <a:rPr lang="en-US" smtClean="0"/>
              <a:t>14</a:t>
            </a:fld>
            <a:endParaRPr lang="en-US" dirty="0"/>
          </a:p>
        </p:txBody>
      </p:sp>
    </p:spTree>
    <p:extLst>
      <p:ext uri="{BB962C8B-B14F-4D97-AF65-F5344CB8AC3E}">
        <p14:creationId xmlns:p14="http://schemas.microsoft.com/office/powerpoint/2010/main" val="795148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the Stage: Project Overview</a:t>
            </a:r>
            <a:br>
              <a:rPr lang="en-US" dirty="0" smtClean="0"/>
            </a:br>
            <a:endParaRPr lang="en-US" dirty="0"/>
          </a:p>
        </p:txBody>
      </p:sp>
      <p:sp>
        <p:nvSpPr>
          <p:cNvPr id="3" name="Content Placeholder 2"/>
          <p:cNvSpPr>
            <a:spLocks noGrp="1"/>
          </p:cNvSpPr>
          <p:nvPr>
            <p:ph idx="1"/>
          </p:nvPr>
        </p:nvSpPr>
        <p:spPr>
          <a:xfrm>
            <a:off x="381000" y="2601155"/>
            <a:ext cx="2763644" cy="3189506"/>
          </a:xfrm>
        </p:spPr>
        <p:txBody>
          <a:bodyPr>
            <a:noAutofit/>
          </a:bodyPr>
          <a:lstStyle/>
          <a:p>
            <a:pPr>
              <a:buClr>
                <a:schemeClr val="tx2"/>
              </a:buClr>
            </a:pPr>
            <a:r>
              <a:rPr lang="en-US" sz="1200" dirty="0" smtClean="0"/>
              <a:t>Project </a:t>
            </a:r>
            <a:r>
              <a:rPr lang="en-US" sz="1200" dirty="0"/>
              <a:t>XYZ reconnects youth to opportunity by providing intensive case management aimed at helping the most at-risk and disconnected youth overcome significant life obstacles, such as lack of education, homelessness, trauma, substance abuse and court involvement. </a:t>
            </a:r>
            <a:r>
              <a:rPr lang="en-US" sz="1200" dirty="0" smtClean="0"/>
              <a:t>youth </a:t>
            </a:r>
            <a:r>
              <a:rPr lang="en-US" sz="1200" dirty="0"/>
              <a:t>to appointments and important events. T</a:t>
            </a:r>
            <a:r>
              <a:rPr lang="en-US" sz="1200" dirty="0" smtClean="0"/>
              <a:t>he </a:t>
            </a:r>
            <a:r>
              <a:rPr lang="en-US" sz="1200" dirty="0"/>
              <a:t>program can </a:t>
            </a:r>
            <a:r>
              <a:rPr lang="en-US" sz="1200" dirty="0" smtClean="0"/>
              <a:t>reduce </a:t>
            </a:r>
            <a:r>
              <a:rPr lang="en-US" sz="1200" dirty="0"/>
              <a:t>the incidence of teen births, reduce usage of temporary shelter and increase engagement in school. </a:t>
            </a:r>
          </a:p>
          <a:p>
            <a:pPr>
              <a:buClr>
                <a:schemeClr val="tx2"/>
              </a:buClr>
            </a:pPr>
            <a:r>
              <a:rPr lang="en-US" sz="1200" dirty="0"/>
              <a:t>Project XYZ has partnered with their city’s </a:t>
            </a:r>
            <a:r>
              <a:rPr lang="en-US" sz="1200" dirty="0" smtClean="0"/>
              <a:t>Department of Human Services to </a:t>
            </a:r>
            <a:r>
              <a:rPr lang="en-US" sz="1200" dirty="0"/>
              <a:t>use outcomes-based financing to expand their </a:t>
            </a:r>
            <a:r>
              <a:rPr lang="en-US" sz="1200" dirty="0" smtClean="0"/>
              <a:t>services. DHS has agreed to pay $100,000 </a:t>
            </a:r>
            <a:r>
              <a:rPr lang="en-US" sz="1200" dirty="0"/>
              <a:t>for reduction in teen births, $200,000 for reduction in usage of temporary shelter and </a:t>
            </a:r>
            <a:r>
              <a:rPr lang="en-US" sz="1200" dirty="0" smtClean="0"/>
              <a:t>$100,000 </a:t>
            </a:r>
            <a:r>
              <a:rPr lang="en-US" sz="1200" dirty="0"/>
              <a:t>for increased engagement in </a:t>
            </a:r>
            <a:r>
              <a:rPr lang="en-US" sz="1200" dirty="0" smtClean="0"/>
              <a:t>school. </a:t>
            </a:r>
            <a:endParaRPr lang="en-US" sz="1200" dirty="0"/>
          </a:p>
        </p:txBody>
      </p:sp>
      <p:sp>
        <p:nvSpPr>
          <p:cNvPr id="4" name="Content Placeholder 3"/>
          <p:cNvSpPr>
            <a:spLocks noGrp="1"/>
          </p:cNvSpPr>
          <p:nvPr>
            <p:ph idx="14"/>
          </p:nvPr>
        </p:nvSpPr>
        <p:spPr/>
        <p:txBody>
          <a:bodyPr/>
          <a:lstStyle/>
          <a:p>
            <a:r>
              <a:rPr lang="en-US" dirty="0"/>
              <a:t>y</a:t>
            </a:r>
            <a:r>
              <a:rPr lang="en-US" dirty="0" smtClean="0"/>
              <a:t>outh are disconnected</a:t>
            </a:r>
            <a:endParaRPr lang="en-US" dirty="0"/>
          </a:p>
        </p:txBody>
      </p:sp>
      <p:sp>
        <p:nvSpPr>
          <p:cNvPr id="5" name="Content Placeholder 4"/>
          <p:cNvSpPr>
            <a:spLocks noGrp="1"/>
          </p:cNvSpPr>
          <p:nvPr>
            <p:ph idx="15"/>
          </p:nvPr>
        </p:nvSpPr>
        <p:spPr/>
        <p:txBody>
          <a:bodyPr/>
          <a:lstStyle/>
          <a:p>
            <a:r>
              <a:rPr lang="en-US" b="1" dirty="0" smtClean="0"/>
              <a:t>1 out of 8</a:t>
            </a:r>
            <a:endParaRPr lang="en-US" b="1" dirty="0"/>
          </a:p>
        </p:txBody>
      </p:sp>
      <p:sp>
        <p:nvSpPr>
          <p:cNvPr id="6" name="Content Placeholder 5"/>
          <p:cNvSpPr>
            <a:spLocks noGrp="1"/>
          </p:cNvSpPr>
          <p:nvPr>
            <p:ph idx="16"/>
          </p:nvPr>
        </p:nvSpPr>
        <p:spPr/>
        <p:txBody>
          <a:bodyPr/>
          <a:lstStyle/>
          <a:p>
            <a:r>
              <a:rPr lang="en-US" dirty="0"/>
              <a:t>e</a:t>
            </a:r>
            <a:r>
              <a:rPr lang="en-US" dirty="0" smtClean="0"/>
              <a:t>stimated annual cost for youth disconnection</a:t>
            </a:r>
            <a:endParaRPr lang="en-US" dirty="0"/>
          </a:p>
        </p:txBody>
      </p:sp>
      <p:sp>
        <p:nvSpPr>
          <p:cNvPr id="7" name="Content Placeholder 6"/>
          <p:cNvSpPr>
            <a:spLocks noGrp="1"/>
          </p:cNvSpPr>
          <p:nvPr>
            <p:ph idx="17"/>
          </p:nvPr>
        </p:nvSpPr>
        <p:spPr/>
        <p:txBody>
          <a:bodyPr/>
          <a:lstStyle/>
          <a:p>
            <a:r>
              <a:rPr lang="en-US" b="1" dirty="0" smtClean="0"/>
              <a:t>$26.8 billion</a:t>
            </a:r>
            <a:endParaRPr lang="en-US" b="1" dirty="0"/>
          </a:p>
        </p:txBody>
      </p:sp>
      <p:sp>
        <p:nvSpPr>
          <p:cNvPr id="12" name="Content Placeholder 11"/>
          <p:cNvSpPr>
            <a:spLocks noGrp="1"/>
          </p:cNvSpPr>
          <p:nvPr>
            <p:ph idx="20"/>
          </p:nvPr>
        </p:nvSpPr>
        <p:spPr>
          <a:xfrm>
            <a:off x="381000" y="1845969"/>
            <a:ext cx="2763644" cy="897232"/>
          </a:xfrm>
        </p:spPr>
        <p:txBody>
          <a:bodyPr>
            <a:normAutofit/>
          </a:bodyPr>
          <a:lstStyle/>
          <a:p>
            <a:r>
              <a:rPr lang="en-US" sz="1600" dirty="0" smtClean="0"/>
              <a:t>Connecting Disconnected Youth</a:t>
            </a:r>
            <a:endParaRPr lang="en-US" sz="1600" dirty="0"/>
          </a:p>
        </p:txBody>
      </p:sp>
      <p:sp>
        <p:nvSpPr>
          <p:cNvPr id="15" name="Content Placeholder 5"/>
          <p:cNvSpPr>
            <a:spLocks noGrp="1"/>
          </p:cNvSpPr>
          <p:nvPr>
            <p:ph idx="16"/>
          </p:nvPr>
        </p:nvSpPr>
        <p:spPr>
          <a:xfrm>
            <a:off x="9322188" y="5010783"/>
            <a:ext cx="2488812" cy="452513"/>
          </a:xfrm>
        </p:spPr>
        <p:txBody>
          <a:bodyPr/>
          <a:lstStyle/>
          <a:p>
            <a:r>
              <a:rPr lang="en-US" dirty="0" smtClean="0"/>
              <a:t>leads to even more lost tax revenue</a:t>
            </a:r>
            <a:endParaRPr lang="en-US" dirty="0"/>
          </a:p>
        </p:txBody>
      </p:sp>
      <p:sp>
        <p:nvSpPr>
          <p:cNvPr id="17" name="Content Placeholder 6"/>
          <p:cNvSpPr>
            <a:spLocks noGrp="1"/>
          </p:cNvSpPr>
          <p:nvPr>
            <p:ph idx="17"/>
          </p:nvPr>
        </p:nvSpPr>
        <p:spPr>
          <a:xfrm>
            <a:off x="9322188" y="4553583"/>
            <a:ext cx="2488812" cy="457200"/>
          </a:xfrm>
        </p:spPr>
        <p:txBody>
          <a:bodyPr/>
          <a:lstStyle/>
          <a:p>
            <a:r>
              <a:rPr lang="en-US" b="1" dirty="0" smtClean="0"/>
              <a:t>Unemployment</a:t>
            </a:r>
            <a:endParaRPr lang="en-US" b="1" dirty="0"/>
          </a:p>
        </p:txBody>
      </p:sp>
      <p:pic>
        <p:nvPicPr>
          <p:cNvPr id="7170" name="Picture 2" descr="Image result for disconnected youth latin american youth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74" y="1842869"/>
            <a:ext cx="5191125" cy="411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72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11430000" cy="914400"/>
          </a:xfrm>
        </p:spPr>
        <p:txBody>
          <a:bodyPr>
            <a:normAutofit fontScale="90000"/>
          </a:bodyPr>
          <a:lstStyle/>
          <a:p>
            <a:r>
              <a:rPr lang="en-US" dirty="0" smtClean="0"/>
              <a:t>Assumptions</a:t>
            </a:r>
            <a:br>
              <a:rPr lang="en-US" dirty="0" smtClean="0"/>
            </a:br>
            <a:endParaRPr lang="en-US" dirty="0"/>
          </a:p>
        </p:txBody>
      </p:sp>
      <p:sp>
        <p:nvSpPr>
          <p:cNvPr id="4" name="Slide Number Placeholder 3"/>
          <p:cNvSpPr>
            <a:spLocks noGrp="1"/>
          </p:cNvSpPr>
          <p:nvPr>
            <p:ph type="sldNum" sz="quarter" idx="12"/>
          </p:nvPr>
        </p:nvSpPr>
        <p:spPr/>
        <p:txBody>
          <a:bodyPr/>
          <a:lstStyle/>
          <a:p>
            <a:fld id="{4749BECD-3273-4FE3-BD63-F549C359A7E1}" type="slidenum">
              <a:rPr lang="en-US" smtClean="0"/>
              <a:pPr/>
              <a:t>16</a:t>
            </a:fld>
            <a:endParaRPr lang="en-US" dirty="0"/>
          </a:p>
        </p:txBody>
      </p:sp>
      <p:sp>
        <p:nvSpPr>
          <p:cNvPr id="13" name="Pentagon 12"/>
          <p:cNvSpPr/>
          <p:nvPr/>
        </p:nvSpPr>
        <p:spPr>
          <a:xfrm>
            <a:off x="381000" y="1348740"/>
            <a:ext cx="2730500" cy="502920"/>
          </a:xfrm>
          <a:prstGeom prst="homePlate">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Franklin Gothic Book" panose="020B0503020102020204" pitchFamily="34" charset="0"/>
              </a:rPr>
              <a:t>Tab 1: Summary</a:t>
            </a:r>
            <a:endParaRPr lang="en-US" b="1" dirty="0">
              <a:latin typeface="Franklin Gothic Book" panose="020B0503020102020204" pitchFamily="34" charset="0"/>
            </a:endParaRPr>
          </a:p>
        </p:txBody>
      </p:sp>
      <p:sp>
        <p:nvSpPr>
          <p:cNvPr id="14" name="Pentagon 13"/>
          <p:cNvSpPr/>
          <p:nvPr/>
        </p:nvSpPr>
        <p:spPr>
          <a:xfrm>
            <a:off x="3280833" y="1348740"/>
            <a:ext cx="2730500" cy="502920"/>
          </a:xfrm>
          <a:prstGeom prst="homePlate">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Franklin Gothic Book" panose="020B0503020102020204" pitchFamily="34" charset="0"/>
              </a:rPr>
              <a:t>Tab 2: Cash Flow Model</a:t>
            </a:r>
            <a:endParaRPr lang="en-US" b="1" dirty="0">
              <a:latin typeface="Franklin Gothic Book" panose="020B0503020102020204" pitchFamily="34" charset="0"/>
            </a:endParaRPr>
          </a:p>
        </p:txBody>
      </p:sp>
      <p:sp>
        <p:nvSpPr>
          <p:cNvPr id="15" name="Pentagon 14"/>
          <p:cNvSpPr/>
          <p:nvPr/>
        </p:nvSpPr>
        <p:spPr>
          <a:xfrm>
            <a:off x="6180666" y="1348740"/>
            <a:ext cx="2730500" cy="502920"/>
          </a:xfrm>
          <a:prstGeom prst="homePlate">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Franklin Gothic Book" panose="020B0503020102020204" pitchFamily="34" charset="0"/>
              </a:rPr>
              <a:t>Tab 3: Outcomes Payments</a:t>
            </a:r>
            <a:endParaRPr lang="en-US" b="1" dirty="0">
              <a:latin typeface="Franklin Gothic Book" panose="020B0503020102020204" pitchFamily="34" charset="0"/>
            </a:endParaRPr>
          </a:p>
        </p:txBody>
      </p:sp>
      <p:sp>
        <p:nvSpPr>
          <p:cNvPr id="16" name="Pentagon 15"/>
          <p:cNvSpPr/>
          <p:nvPr/>
        </p:nvSpPr>
        <p:spPr>
          <a:xfrm>
            <a:off x="9080500" y="1348740"/>
            <a:ext cx="2730500" cy="502920"/>
          </a:xfrm>
          <a:prstGeom prst="homePlate">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Franklin Gothic Book" panose="020B0503020102020204" pitchFamily="34" charset="0"/>
              </a:rPr>
              <a:t>Tab 4: Budget</a:t>
            </a:r>
            <a:endParaRPr lang="en-US" b="1" dirty="0">
              <a:latin typeface="Franklin Gothic Book" panose="020B0503020102020204" pitchFamily="34" charset="0"/>
            </a:endParaRPr>
          </a:p>
        </p:txBody>
      </p:sp>
      <p:sp>
        <p:nvSpPr>
          <p:cNvPr id="17" name="Rectangle 16"/>
          <p:cNvSpPr/>
          <p:nvPr/>
        </p:nvSpPr>
        <p:spPr>
          <a:xfrm>
            <a:off x="381000" y="1991389"/>
            <a:ext cx="2579914" cy="1015663"/>
          </a:xfrm>
          <a:prstGeom prst="rect">
            <a:avLst/>
          </a:prstGeom>
        </p:spPr>
        <p:txBody>
          <a:bodyPr wrap="square">
            <a:spAutoFit/>
          </a:bodyPr>
          <a:lstStyle/>
          <a:p>
            <a:pPr marL="171450" indent="-171450">
              <a:buFont typeface="Arial" panose="020B0604020202020204" pitchFamily="34" charset="0"/>
              <a:buChar char="•"/>
            </a:pPr>
            <a:r>
              <a:rPr lang="en-US" sz="1200" dirty="0">
                <a:latin typeface="Franklin Gothic Book" panose="020B0503020102020204" pitchFamily="34" charset="0"/>
              </a:rPr>
              <a:t>The project has agreed that 5</a:t>
            </a:r>
            <a:r>
              <a:rPr lang="en-US" sz="1200" dirty="0" smtClean="0">
                <a:latin typeface="Franklin Gothic Book" panose="020B0503020102020204" pitchFamily="34" charset="0"/>
              </a:rPr>
              <a:t>0</a:t>
            </a:r>
            <a:r>
              <a:rPr lang="en-US" sz="1200" dirty="0">
                <a:latin typeface="Franklin Gothic Book" panose="020B0503020102020204" pitchFamily="34" charset="0"/>
              </a:rPr>
              <a:t>% of upside </a:t>
            </a:r>
            <a:r>
              <a:rPr lang="en-US" sz="1200" dirty="0" smtClean="0">
                <a:latin typeface="Franklin Gothic Book" panose="020B0503020102020204" pitchFamily="34" charset="0"/>
              </a:rPr>
              <a:t>payments should go to XYZ to fund continued operations</a:t>
            </a:r>
          </a:p>
          <a:p>
            <a:pPr marL="171450" indent="-171450">
              <a:buFont typeface="Arial" panose="020B0604020202020204" pitchFamily="34" charset="0"/>
              <a:buChar char="•"/>
            </a:pPr>
            <a:r>
              <a:rPr lang="en-US" sz="1200" dirty="0" smtClean="0">
                <a:latin typeface="Franklin Gothic Book" panose="020B0503020102020204" pitchFamily="34" charset="0"/>
              </a:rPr>
              <a:t>Remainder is split between investor and DHS</a:t>
            </a:r>
            <a:endParaRPr lang="en-US" sz="1200" dirty="0">
              <a:latin typeface="Franklin Gothic Book" panose="020B0503020102020204" pitchFamily="34" charset="0"/>
            </a:endParaRPr>
          </a:p>
        </p:txBody>
      </p:sp>
      <p:sp>
        <p:nvSpPr>
          <p:cNvPr id="18" name="Rectangle 17"/>
          <p:cNvSpPr/>
          <p:nvPr/>
        </p:nvSpPr>
        <p:spPr>
          <a:xfrm>
            <a:off x="3280833" y="1991389"/>
            <a:ext cx="2579914" cy="2123658"/>
          </a:xfrm>
          <a:prstGeom prst="rect">
            <a:avLst/>
          </a:prstGeom>
        </p:spPr>
        <p:txBody>
          <a:bodyPr wrap="square">
            <a:spAutoFit/>
          </a:bodyPr>
          <a:lstStyle/>
          <a:p>
            <a:pPr marL="171450" indent="-171450">
              <a:buFont typeface="Arial" panose="020B0604020202020204" pitchFamily="34" charset="0"/>
              <a:buChar char="•"/>
            </a:pPr>
            <a:r>
              <a:rPr lang="en-US" sz="1200" dirty="0" smtClean="0">
                <a:latin typeface="Franklin Gothic Book" panose="020B0503020102020204" pitchFamily="34" charset="0"/>
              </a:rPr>
              <a:t>An </a:t>
            </a:r>
            <a:r>
              <a:rPr lang="en-US" sz="1200" dirty="0">
                <a:latin typeface="Franklin Gothic Book" panose="020B0503020102020204" pitchFamily="34" charset="0"/>
              </a:rPr>
              <a:t>investor has agreed to bridge 75% of </a:t>
            </a:r>
            <a:r>
              <a:rPr lang="en-US" sz="1200" dirty="0" smtClean="0">
                <a:latin typeface="Franklin Gothic Book" panose="020B0503020102020204" pitchFamily="34" charset="0"/>
              </a:rPr>
              <a:t>DHS’s earmarked outcomes </a:t>
            </a:r>
            <a:r>
              <a:rPr lang="en-US" sz="1200" dirty="0">
                <a:latin typeface="Franklin Gothic Book" panose="020B0503020102020204" pitchFamily="34" charset="0"/>
              </a:rPr>
              <a:t>payments, or </a:t>
            </a:r>
            <a:r>
              <a:rPr lang="en-US" sz="1200" dirty="0" smtClean="0">
                <a:latin typeface="Franklin Gothic Book" panose="020B0503020102020204" pitchFamily="34" charset="0"/>
              </a:rPr>
              <a:t>$300,000</a:t>
            </a:r>
            <a:r>
              <a:rPr lang="en-US" sz="1200" dirty="0">
                <a:latin typeface="Franklin Gothic Book" panose="020B0503020102020204" pitchFamily="34" charset="0"/>
              </a:rPr>
              <a:t>, at 6% interest.</a:t>
            </a:r>
          </a:p>
          <a:p>
            <a:pPr marL="171450" indent="-171450">
              <a:buFont typeface="Arial" panose="020B0604020202020204" pitchFamily="34" charset="0"/>
              <a:buChar char="•"/>
            </a:pPr>
            <a:r>
              <a:rPr lang="en-US" sz="1200" dirty="0" smtClean="0">
                <a:latin typeface="Franklin Gothic Book" panose="020B0503020102020204" pitchFamily="34" charset="0"/>
              </a:rPr>
              <a:t>The </a:t>
            </a:r>
            <a:r>
              <a:rPr lang="en-US" sz="1200" dirty="0">
                <a:latin typeface="Franklin Gothic Book" panose="020B0503020102020204" pitchFamily="34" charset="0"/>
              </a:rPr>
              <a:t>project has budgeted $10,000 for validation, $10,000 </a:t>
            </a:r>
            <a:r>
              <a:rPr lang="en-US" sz="1200" dirty="0" smtClean="0">
                <a:latin typeface="Franklin Gothic Book" panose="020B0503020102020204" pitchFamily="34" charset="0"/>
              </a:rPr>
              <a:t>for legal</a:t>
            </a:r>
            <a:r>
              <a:rPr lang="en-US" sz="1200" dirty="0">
                <a:latin typeface="Franklin Gothic Book" panose="020B0503020102020204" pitchFamily="34" charset="0"/>
              </a:rPr>
              <a:t>, and .5% of the loan for closing fees.</a:t>
            </a:r>
          </a:p>
          <a:p>
            <a:pPr marL="171450" indent="-171450">
              <a:buFont typeface="Arial" panose="020B0604020202020204" pitchFamily="34" charset="0"/>
              <a:buChar char="•"/>
            </a:pPr>
            <a:r>
              <a:rPr lang="en-US" sz="1200" dirty="0" smtClean="0">
                <a:latin typeface="Franklin Gothic Book" panose="020B0503020102020204" pitchFamily="34" charset="0"/>
              </a:rPr>
              <a:t>Success </a:t>
            </a:r>
            <a:r>
              <a:rPr lang="en-US" sz="1200" dirty="0">
                <a:latin typeface="Franklin Gothic Book" panose="020B0503020102020204" pitchFamily="34" charset="0"/>
              </a:rPr>
              <a:t>Rates should be set at 100% unless you want to </a:t>
            </a:r>
            <a:r>
              <a:rPr lang="en-US" sz="1200" dirty="0" smtClean="0">
                <a:latin typeface="Franklin Gothic Book" panose="020B0503020102020204" pitchFamily="34" charset="0"/>
              </a:rPr>
              <a:t>stress test </a:t>
            </a:r>
            <a:r>
              <a:rPr lang="en-US" sz="1200" dirty="0">
                <a:latin typeface="Franklin Gothic Book" panose="020B0503020102020204" pitchFamily="34" charset="0"/>
              </a:rPr>
              <a:t>the model.</a:t>
            </a:r>
          </a:p>
        </p:txBody>
      </p:sp>
      <p:sp>
        <p:nvSpPr>
          <p:cNvPr id="19" name="Rectangle 18"/>
          <p:cNvSpPr/>
          <p:nvPr/>
        </p:nvSpPr>
        <p:spPr>
          <a:xfrm>
            <a:off x="6255959" y="1991389"/>
            <a:ext cx="2579914" cy="4524315"/>
          </a:xfrm>
          <a:prstGeom prst="rect">
            <a:avLst/>
          </a:prstGeom>
        </p:spPr>
        <p:txBody>
          <a:bodyPr wrap="square">
            <a:spAutoFit/>
          </a:bodyPr>
          <a:lstStyle/>
          <a:p>
            <a:pPr marL="171450" indent="-171450">
              <a:buFont typeface="Arial" panose="020B0604020202020204" pitchFamily="34" charset="0"/>
              <a:buChar char="•"/>
            </a:pPr>
            <a:r>
              <a:rPr lang="en-US" sz="1200" dirty="0" smtClean="0">
                <a:latin typeface="Franklin Gothic Book" panose="020B0503020102020204" pitchFamily="34" charset="0"/>
              </a:rPr>
              <a:t>Serving 200 disconnected Youth</a:t>
            </a:r>
          </a:p>
          <a:p>
            <a:pPr marL="171450" indent="-171450">
              <a:buFont typeface="Arial" panose="020B0604020202020204" pitchFamily="34" charset="0"/>
              <a:buChar char="•"/>
            </a:pPr>
            <a:r>
              <a:rPr lang="en-US" sz="1200" dirty="0" smtClean="0">
                <a:latin typeface="Franklin Gothic Book" panose="020B0503020102020204" pitchFamily="34" charset="0"/>
              </a:rPr>
              <a:t>$400,000 in outcomes payments have been set aside</a:t>
            </a:r>
          </a:p>
          <a:p>
            <a:pPr marL="171450" indent="-171450">
              <a:buFont typeface="Arial" panose="020B0604020202020204" pitchFamily="34" charset="0"/>
              <a:buChar char="•"/>
            </a:pPr>
            <a:r>
              <a:rPr lang="en-US" sz="1200" b="1" dirty="0" smtClean="0">
                <a:latin typeface="Franklin Gothic Book" panose="020B0503020102020204" pitchFamily="34" charset="0"/>
              </a:rPr>
              <a:t>Base Payment</a:t>
            </a:r>
          </a:p>
          <a:p>
            <a:pPr marL="346075" lvl="1" indent="-179388">
              <a:buFont typeface="Franklin Gothic Book" panose="020B0503020102020204" pitchFamily="34" charset="0"/>
              <a:buChar char="―"/>
            </a:pPr>
            <a:r>
              <a:rPr lang="en-US" sz="1200" dirty="0" smtClean="0">
                <a:latin typeface="Franklin Gothic Book" panose="020B0503020102020204" pitchFamily="34" charset="0"/>
              </a:rPr>
              <a:t>DHS will pay 10</a:t>
            </a:r>
            <a:r>
              <a:rPr lang="en-US" sz="1200" dirty="0">
                <a:latin typeface="Franklin Gothic Book" panose="020B0503020102020204" pitchFamily="34" charset="0"/>
              </a:rPr>
              <a:t>% of </a:t>
            </a:r>
            <a:r>
              <a:rPr lang="en-US" sz="1200" dirty="0" smtClean="0">
                <a:latin typeface="Franklin Gothic Book" panose="020B0503020102020204" pitchFamily="34" charset="0"/>
              </a:rPr>
              <a:t>XYZ’s costs </a:t>
            </a:r>
            <a:r>
              <a:rPr lang="en-US" sz="1200" dirty="0">
                <a:latin typeface="Franklin Gothic Book" panose="020B0503020102020204" pitchFamily="34" charset="0"/>
              </a:rPr>
              <a:t>regardless of </a:t>
            </a:r>
            <a:r>
              <a:rPr lang="en-US" sz="1200" dirty="0" smtClean="0">
                <a:latin typeface="Franklin Gothic Book" panose="020B0503020102020204" pitchFamily="34" charset="0"/>
              </a:rPr>
              <a:t>outcomes</a:t>
            </a:r>
          </a:p>
          <a:p>
            <a:pPr marL="171450" indent="-171450">
              <a:buFont typeface="Arial" panose="020B0604020202020204" pitchFamily="34" charset="0"/>
              <a:buChar char="•"/>
            </a:pPr>
            <a:r>
              <a:rPr lang="en-US" sz="1200" b="1" dirty="0" smtClean="0">
                <a:latin typeface="Franklin Gothic Book" panose="020B0503020102020204" pitchFamily="34" charset="0"/>
              </a:rPr>
              <a:t>Outcome </a:t>
            </a:r>
            <a:r>
              <a:rPr lang="en-US" sz="1200" b="1" dirty="0">
                <a:latin typeface="Franklin Gothic Book" panose="020B0503020102020204" pitchFamily="34" charset="0"/>
              </a:rPr>
              <a:t>#</a:t>
            </a:r>
            <a:r>
              <a:rPr lang="en-US" sz="1200" b="1" dirty="0" smtClean="0">
                <a:latin typeface="Franklin Gothic Book" panose="020B0503020102020204" pitchFamily="34" charset="0"/>
              </a:rPr>
              <a:t>1 </a:t>
            </a:r>
          </a:p>
          <a:p>
            <a:pPr marL="346075" lvl="1" indent="-179388">
              <a:buFont typeface="Franklin Gothic Book" panose="020B0503020102020204" pitchFamily="34" charset="0"/>
              <a:buChar char="―"/>
            </a:pPr>
            <a:r>
              <a:rPr lang="en-US" sz="1200" dirty="0" smtClean="0">
                <a:latin typeface="Franklin Gothic Book" panose="020B0503020102020204" pitchFamily="34" charset="0"/>
              </a:rPr>
              <a:t>90</a:t>
            </a:r>
            <a:r>
              <a:rPr lang="en-US" sz="1200" dirty="0">
                <a:latin typeface="Franklin Gothic Book" panose="020B0503020102020204" pitchFamily="34" charset="0"/>
              </a:rPr>
              <a:t>% of </a:t>
            </a:r>
            <a:r>
              <a:rPr lang="en-US" sz="1200" dirty="0" smtClean="0">
                <a:latin typeface="Franklin Gothic Book" panose="020B0503020102020204" pitchFamily="34" charset="0"/>
              </a:rPr>
              <a:t>youth who receive services do not have a child</a:t>
            </a:r>
          </a:p>
          <a:p>
            <a:pPr marL="346075" lvl="1" indent="-179388">
              <a:buFont typeface="Franklin Gothic Book" panose="020B0503020102020204" pitchFamily="34" charset="0"/>
              <a:buChar char="―"/>
            </a:pPr>
            <a:r>
              <a:rPr lang="en-US" sz="1200" dirty="0" smtClean="0">
                <a:latin typeface="Franklin Gothic Book" panose="020B0503020102020204" pitchFamily="34" charset="0"/>
              </a:rPr>
              <a:t>DHS would </a:t>
            </a:r>
            <a:r>
              <a:rPr lang="en-US" sz="1200" dirty="0">
                <a:latin typeface="Franklin Gothic Book" panose="020B0503020102020204" pitchFamily="34" charset="0"/>
              </a:rPr>
              <a:t>like to target </a:t>
            </a:r>
            <a:r>
              <a:rPr lang="en-US" sz="1200" dirty="0" smtClean="0">
                <a:latin typeface="Franklin Gothic Book" panose="020B0503020102020204" pitchFamily="34" charset="0"/>
              </a:rPr>
              <a:t>30% </a:t>
            </a:r>
            <a:r>
              <a:rPr lang="en-US" sz="1200" dirty="0">
                <a:latin typeface="Franklin Gothic Book" panose="020B0503020102020204" pitchFamily="34" charset="0"/>
              </a:rPr>
              <a:t>of the project outcomes </a:t>
            </a:r>
            <a:r>
              <a:rPr lang="en-US" sz="1200" dirty="0" smtClean="0">
                <a:latin typeface="Franklin Gothic Book" panose="020B0503020102020204" pitchFamily="34" charset="0"/>
              </a:rPr>
              <a:t>payments</a:t>
            </a:r>
          </a:p>
          <a:p>
            <a:pPr marL="171450" indent="-171450">
              <a:buFont typeface="Arial" panose="020B0604020202020204" pitchFamily="34" charset="0"/>
              <a:buChar char="•"/>
            </a:pPr>
            <a:r>
              <a:rPr lang="en-US" sz="1200" b="1" dirty="0">
                <a:latin typeface="Franklin Gothic Book" panose="020B0503020102020204" pitchFamily="34" charset="0"/>
              </a:rPr>
              <a:t>Outcome #2 </a:t>
            </a:r>
          </a:p>
          <a:p>
            <a:pPr marL="346075" lvl="1" indent="-179388">
              <a:buFont typeface="Franklin Gothic Book" panose="020B0503020102020204" pitchFamily="34" charset="0"/>
              <a:buChar char="―"/>
            </a:pPr>
            <a:r>
              <a:rPr lang="en-US" sz="1200" dirty="0" smtClean="0">
                <a:latin typeface="Franklin Gothic Book" panose="020B0503020102020204" pitchFamily="34" charset="0"/>
              </a:rPr>
              <a:t>95% </a:t>
            </a:r>
            <a:r>
              <a:rPr lang="en-US" sz="1200" dirty="0">
                <a:latin typeface="Franklin Gothic Book" panose="020B0503020102020204" pitchFamily="34" charset="0"/>
              </a:rPr>
              <a:t>of </a:t>
            </a:r>
            <a:r>
              <a:rPr lang="en-US" sz="1200" dirty="0" smtClean="0">
                <a:latin typeface="Franklin Gothic Book" panose="020B0503020102020204" pitchFamily="34" charset="0"/>
              </a:rPr>
              <a:t>youth who receive </a:t>
            </a:r>
            <a:r>
              <a:rPr lang="en-US" sz="1200" dirty="0">
                <a:latin typeface="Franklin Gothic Book" panose="020B0503020102020204" pitchFamily="34" charset="0"/>
              </a:rPr>
              <a:t>services </a:t>
            </a:r>
            <a:r>
              <a:rPr lang="en-US" sz="1200" dirty="0" smtClean="0">
                <a:latin typeface="Franklin Gothic Book" panose="020B0503020102020204" pitchFamily="34" charset="0"/>
              </a:rPr>
              <a:t>do not use shelter system</a:t>
            </a:r>
          </a:p>
          <a:p>
            <a:pPr marL="346075" lvl="1" indent="-179388">
              <a:buFont typeface="Franklin Gothic Book" panose="020B0503020102020204" pitchFamily="34" charset="0"/>
              <a:buChar char="―"/>
            </a:pPr>
            <a:r>
              <a:rPr lang="en-US" sz="1200" dirty="0">
                <a:latin typeface="Franklin Gothic Book" panose="020B0503020102020204" pitchFamily="34" charset="0"/>
              </a:rPr>
              <a:t>DHS would like to target 30% of the project outcomes payments</a:t>
            </a:r>
          </a:p>
          <a:p>
            <a:pPr marL="171450" indent="-171450">
              <a:buFont typeface="Arial" panose="020B0604020202020204" pitchFamily="34" charset="0"/>
              <a:buChar char="•"/>
            </a:pPr>
            <a:r>
              <a:rPr lang="en-US" sz="1200" b="1" dirty="0" smtClean="0">
                <a:latin typeface="Franklin Gothic Book" panose="020B0503020102020204" pitchFamily="34" charset="0"/>
              </a:rPr>
              <a:t>Outcome #3</a:t>
            </a:r>
          </a:p>
          <a:p>
            <a:pPr marL="346075" lvl="1" indent="-179388">
              <a:buFont typeface="Franklin Gothic Book" panose="020B0503020102020204" pitchFamily="34" charset="0"/>
              <a:buChar char="―"/>
            </a:pPr>
            <a:r>
              <a:rPr lang="en-US" sz="1200" dirty="0">
                <a:latin typeface="Franklin Gothic Book" panose="020B0503020102020204" pitchFamily="34" charset="0"/>
              </a:rPr>
              <a:t>95% of youth who receive services </a:t>
            </a:r>
            <a:r>
              <a:rPr lang="en-US" sz="1200" dirty="0" smtClean="0">
                <a:latin typeface="Franklin Gothic Book" panose="020B0503020102020204" pitchFamily="34" charset="0"/>
              </a:rPr>
              <a:t>increase engagement in school</a:t>
            </a:r>
            <a:endParaRPr lang="en-US" sz="1200" dirty="0">
              <a:latin typeface="Franklin Gothic Book" panose="020B0503020102020204" pitchFamily="34" charset="0"/>
            </a:endParaRPr>
          </a:p>
          <a:p>
            <a:pPr marL="346075" lvl="1" indent="-179388">
              <a:buFont typeface="Franklin Gothic Book" panose="020B0503020102020204" pitchFamily="34" charset="0"/>
              <a:buChar char="―"/>
            </a:pPr>
            <a:r>
              <a:rPr lang="en-US" sz="1200" dirty="0">
                <a:latin typeface="Franklin Gothic Book" panose="020B0503020102020204" pitchFamily="34" charset="0"/>
              </a:rPr>
              <a:t>DHS would like to target 30% of the project outcomes payments</a:t>
            </a:r>
          </a:p>
          <a:p>
            <a:endParaRPr lang="en-US" sz="1200" b="1" dirty="0">
              <a:latin typeface="Franklin Gothic Book" panose="020B0503020102020204" pitchFamily="34" charset="0"/>
            </a:endParaRPr>
          </a:p>
        </p:txBody>
      </p:sp>
      <p:sp>
        <p:nvSpPr>
          <p:cNvPr id="20" name="Rectangle 19"/>
          <p:cNvSpPr/>
          <p:nvPr/>
        </p:nvSpPr>
        <p:spPr>
          <a:xfrm>
            <a:off x="9155793" y="1991389"/>
            <a:ext cx="2579914" cy="4524315"/>
          </a:xfrm>
          <a:prstGeom prst="rect">
            <a:avLst/>
          </a:prstGeom>
        </p:spPr>
        <p:txBody>
          <a:bodyPr wrap="square">
            <a:spAutoFit/>
          </a:bodyPr>
          <a:lstStyle/>
          <a:p>
            <a:pPr marL="171450" indent="-171450">
              <a:buFont typeface="Arial" panose="020B0604020202020204" pitchFamily="34" charset="0"/>
              <a:buChar char="•"/>
            </a:pPr>
            <a:r>
              <a:rPr lang="en-US" sz="1200" dirty="0">
                <a:latin typeface="Franklin Gothic Book" panose="020B0503020102020204" pitchFamily="34" charset="0"/>
              </a:rPr>
              <a:t>Personnel &amp; </a:t>
            </a:r>
            <a:r>
              <a:rPr lang="en-US" sz="1200" dirty="0" smtClean="0">
                <a:latin typeface="Franklin Gothic Book" panose="020B0503020102020204" pitchFamily="34" charset="0"/>
              </a:rPr>
              <a:t>Fringe</a:t>
            </a:r>
          </a:p>
          <a:p>
            <a:pPr marL="346075" lvl="1" indent="-179388">
              <a:buFont typeface="Franklin Gothic Book" panose="020B0503020102020204" pitchFamily="34" charset="0"/>
              <a:buChar char="―"/>
            </a:pPr>
            <a:r>
              <a:rPr lang="en-US" sz="1200" dirty="0">
                <a:latin typeface="Franklin Gothic Book" panose="020B0503020102020204" pitchFamily="34" charset="0"/>
              </a:rPr>
              <a:t>Employee 1 Annual Salary: </a:t>
            </a:r>
            <a:r>
              <a:rPr lang="en-US" sz="1200" dirty="0" smtClean="0">
                <a:latin typeface="Franklin Gothic Book" panose="020B0503020102020204" pitchFamily="34" charset="0"/>
              </a:rPr>
              <a:t>$70,000 </a:t>
            </a:r>
            <a:endParaRPr lang="en-US" sz="1200" dirty="0">
              <a:latin typeface="Franklin Gothic Book" panose="020B0503020102020204" pitchFamily="34" charset="0"/>
            </a:endParaRPr>
          </a:p>
          <a:p>
            <a:pPr marL="346075" lvl="1" indent="-179388">
              <a:buFont typeface="Franklin Gothic Book" panose="020B0503020102020204" pitchFamily="34" charset="0"/>
              <a:buChar char="―"/>
            </a:pPr>
            <a:r>
              <a:rPr lang="en-US" sz="1200" dirty="0">
                <a:latin typeface="Franklin Gothic Book" panose="020B0503020102020204" pitchFamily="34" charset="0"/>
              </a:rPr>
              <a:t>Employee 2 Annual Salary: </a:t>
            </a:r>
            <a:r>
              <a:rPr lang="en-US" sz="1200" dirty="0" smtClean="0">
                <a:latin typeface="Franklin Gothic Book" panose="020B0503020102020204" pitchFamily="34" charset="0"/>
              </a:rPr>
              <a:t>$65,000</a:t>
            </a:r>
            <a:endParaRPr lang="en-US" sz="1200" dirty="0">
              <a:latin typeface="Franklin Gothic Book" panose="020B0503020102020204" pitchFamily="34" charset="0"/>
            </a:endParaRPr>
          </a:p>
          <a:p>
            <a:pPr marL="346075" lvl="1" indent="-179388">
              <a:buFont typeface="Franklin Gothic Book" panose="020B0503020102020204" pitchFamily="34" charset="0"/>
              <a:buChar char="―"/>
            </a:pPr>
            <a:r>
              <a:rPr lang="en-US" sz="1200" dirty="0">
                <a:latin typeface="Franklin Gothic Book" panose="020B0503020102020204" pitchFamily="34" charset="0"/>
              </a:rPr>
              <a:t>Employee 3 Annual Salary: </a:t>
            </a:r>
            <a:r>
              <a:rPr lang="en-US" sz="1200" dirty="0" smtClean="0">
                <a:latin typeface="Franklin Gothic Book" panose="020B0503020102020204" pitchFamily="34" charset="0"/>
              </a:rPr>
              <a:t>$65,000 </a:t>
            </a:r>
            <a:endParaRPr lang="en-US" sz="1200" dirty="0">
              <a:latin typeface="Franklin Gothic Book" panose="020B0503020102020204" pitchFamily="34" charset="0"/>
            </a:endParaRPr>
          </a:p>
          <a:p>
            <a:pPr marL="346075" lvl="1" indent="-179388">
              <a:buFont typeface="Franklin Gothic Book" panose="020B0503020102020204" pitchFamily="34" charset="0"/>
              <a:buChar char="―"/>
            </a:pPr>
            <a:r>
              <a:rPr lang="en-US" sz="1200" dirty="0">
                <a:latin typeface="Franklin Gothic Book" panose="020B0503020102020204" pitchFamily="34" charset="0"/>
              </a:rPr>
              <a:t>Fringe Benefits: 25% of Total Personnel Costs </a:t>
            </a:r>
          </a:p>
          <a:p>
            <a:pPr marL="171450" indent="-171450">
              <a:buFont typeface="Arial" panose="020B0604020202020204" pitchFamily="34" charset="0"/>
              <a:buChar char="•"/>
            </a:pPr>
            <a:r>
              <a:rPr lang="en-US" sz="1200" dirty="0" smtClean="0">
                <a:latin typeface="Franklin Gothic Book" panose="020B0503020102020204" pitchFamily="34" charset="0"/>
              </a:rPr>
              <a:t>Program Expenses</a:t>
            </a:r>
          </a:p>
          <a:p>
            <a:pPr marL="346075" lvl="1" indent="-179388">
              <a:buFont typeface="Franklin Gothic Book" panose="020B0503020102020204" pitchFamily="34" charset="0"/>
              <a:buChar char="―"/>
            </a:pPr>
            <a:r>
              <a:rPr lang="en-US" sz="1200" dirty="0">
                <a:latin typeface="Franklin Gothic Book" panose="020B0503020102020204" pitchFamily="34" charset="0"/>
              </a:rPr>
              <a:t>Staff Travel: </a:t>
            </a:r>
            <a:r>
              <a:rPr lang="en-US" sz="1200" dirty="0" smtClean="0">
                <a:latin typeface="Franklin Gothic Book" panose="020B0503020102020204" pitchFamily="34" charset="0"/>
              </a:rPr>
              <a:t>$5,000 </a:t>
            </a:r>
            <a:r>
              <a:rPr lang="en-US" sz="1200" dirty="0">
                <a:latin typeface="Franklin Gothic Book" panose="020B0503020102020204" pitchFamily="34" charset="0"/>
              </a:rPr>
              <a:t>per year to reimburse employees for gas/ travel to visit program participants </a:t>
            </a:r>
          </a:p>
          <a:p>
            <a:pPr marL="346075" lvl="1" indent="-179388">
              <a:buFont typeface="Franklin Gothic Book" panose="020B0503020102020204" pitchFamily="34" charset="0"/>
              <a:buChar char="―"/>
            </a:pPr>
            <a:r>
              <a:rPr lang="en-US" sz="1200" dirty="0">
                <a:latin typeface="Franklin Gothic Book" panose="020B0503020102020204" pitchFamily="34" charset="0"/>
              </a:rPr>
              <a:t>Equipment: $3,000 for three computers; $600 for three cell phones; </a:t>
            </a:r>
            <a:r>
              <a:rPr lang="en-US" sz="1200" dirty="0" smtClean="0">
                <a:latin typeface="Franklin Gothic Book" panose="020B0503020102020204" pitchFamily="34" charset="0"/>
              </a:rPr>
              <a:t>$100 </a:t>
            </a:r>
            <a:r>
              <a:rPr lang="en-US" sz="1200" dirty="0">
                <a:latin typeface="Franklin Gothic Book" panose="020B0503020102020204" pitchFamily="34" charset="0"/>
              </a:rPr>
              <a:t>per month X 3 for data plan</a:t>
            </a:r>
          </a:p>
          <a:p>
            <a:pPr marL="346075" lvl="1" indent="-179388">
              <a:buFont typeface="Franklin Gothic Book" panose="020B0503020102020204" pitchFamily="34" charset="0"/>
              <a:buChar char="―"/>
            </a:pPr>
            <a:r>
              <a:rPr lang="en-US" sz="1200" dirty="0">
                <a:latin typeface="Franklin Gothic Book" panose="020B0503020102020204" pitchFamily="34" charset="0"/>
              </a:rPr>
              <a:t>$1,500 per staff member per year for </a:t>
            </a:r>
            <a:r>
              <a:rPr lang="en-US" sz="1200" dirty="0" smtClean="0">
                <a:latin typeface="Franklin Gothic Book" panose="020B0503020102020204" pitchFamily="34" charset="0"/>
              </a:rPr>
              <a:t>training</a:t>
            </a:r>
          </a:p>
          <a:p>
            <a:pPr marL="346075" lvl="1" indent="-179388">
              <a:buFont typeface="Franklin Gothic Book" panose="020B0503020102020204" pitchFamily="34" charset="0"/>
              <a:buChar char="―"/>
            </a:pPr>
            <a:r>
              <a:rPr lang="en-US" sz="1200" dirty="0" smtClean="0">
                <a:latin typeface="Franklin Gothic Book" panose="020B0503020102020204" pitchFamily="34" charset="0"/>
              </a:rPr>
              <a:t>$1,500 per month for rent</a:t>
            </a:r>
          </a:p>
          <a:p>
            <a:pPr marL="171450" indent="-171450">
              <a:buFont typeface="Arial" panose="020B0604020202020204" pitchFamily="34" charset="0"/>
              <a:buChar char="•"/>
            </a:pPr>
            <a:r>
              <a:rPr lang="en-US" sz="1200" dirty="0" smtClean="0">
                <a:latin typeface="Franklin Gothic Book" panose="020B0503020102020204" pitchFamily="34" charset="0"/>
              </a:rPr>
              <a:t>Indirect </a:t>
            </a:r>
            <a:r>
              <a:rPr lang="en-US" sz="1200" dirty="0">
                <a:latin typeface="Franklin Gothic Book" panose="020B0503020102020204" pitchFamily="34" charset="0"/>
              </a:rPr>
              <a:t>Cost </a:t>
            </a:r>
            <a:r>
              <a:rPr lang="en-US" sz="1200" dirty="0" smtClean="0">
                <a:latin typeface="Franklin Gothic Book" panose="020B0503020102020204" pitchFamily="34" charset="0"/>
              </a:rPr>
              <a:t>Rate</a:t>
            </a:r>
          </a:p>
          <a:p>
            <a:pPr marL="346075" lvl="1" indent="-179388">
              <a:buFont typeface="Franklin Gothic Book" panose="020B0503020102020204" pitchFamily="34" charset="0"/>
              <a:buChar char="―"/>
            </a:pPr>
            <a:r>
              <a:rPr lang="en-US" sz="1200" dirty="0">
                <a:latin typeface="Franklin Gothic Book" panose="020B0503020102020204" pitchFamily="34" charset="0"/>
              </a:rPr>
              <a:t>20% of Personnel &amp; Fringe </a:t>
            </a:r>
          </a:p>
          <a:p>
            <a:pPr marL="171450" indent="-171450">
              <a:buFont typeface="Arial" panose="020B0604020202020204" pitchFamily="34" charset="0"/>
              <a:buChar char="•"/>
            </a:pPr>
            <a:r>
              <a:rPr lang="en-US" sz="1200" dirty="0" smtClean="0">
                <a:latin typeface="Franklin Gothic Book" panose="020B0503020102020204" pitchFamily="34" charset="0"/>
              </a:rPr>
              <a:t>Contingency </a:t>
            </a:r>
            <a:r>
              <a:rPr lang="en-US" sz="1200" dirty="0">
                <a:latin typeface="Franklin Gothic Book" panose="020B0503020102020204" pitchFamily="34" charset="0"/>
              </a:rPr>
              <a:t>- N/A</a:t>
            </a:r>
          </a:p>
        </p:txBody>
      </p:sp>
    </p:spTree>
    <p:extLst>
      <p:ext uri="{BB962C8B-B14F-4D97-AF65-F5344CB8AC3E}">
        <p14:creationId xmlns:p14="http://schemas.microsoft.com/office/powerpoint/2010/main" val="216045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11430000" cy="914400"/>
          </a:xfrm>
        </p:spPr>
        <p:txBody>
          <a:bodyPr>
            <a:normAutofit fontScale="90000"/>
          </a:bodyPr>
          <a:lstStyle/>
          <a:p>
            <a:r>
              <a:rPr lang="en-US" dirty="0" smtClean="0"/>
              <a:t>Answer Key</a:t>
            </a:r>
            <a:br>
              <a:rPr lang="en-US" dirty="0" smtClean="0"/>
            </a:br>
            <a:endParaRPr lang="en-US" dirty="0"/>
          </a:p>
        </p:txBody>
      </p:sp>
      <p:sp>
        <p:nvSpPr>
          <p:cNvPr id="4" name="Slide Number Placeholder 3"/>
          <p:cNvSpPr>
            <a:spLocks noGrp="1"/>
          </p:cNvSpPr>
          <p:nvPr>
            <p:ph type="sldNum" sz="quarter" idx="12"/>
          </p:nvPr>
        </p:nvSpPr>
        <p:spPr/>
        <p:txBody>
          <a:bodyPr/>
          <a:lstStyle/>
          <a:p>
            <a:fld id="{4749BECD-3273-4FE3-BD63-F549C359A7E1}"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76828996"/>
              </p:ext>
            </p:extLst>
          </p:nvPr>
        </p:nvGraphicFramePr>
        <p:xfrm>
          <a:off x="381000" y="1220112"/>
          <a:ext cx="4572000" cy="5498948"/>
        </p:xfrm>
        <a:graphic>
          <a:graphicData uri="http://schemas.openxmlformats.org/drawingml/2006/table">
            <a:tbl>
              <a:tblPr/>
              <a:tblGrid>
                <a:gridCol w="2784975">
                  <a:extLst>
                    <a:ext uri="{9D8B030D-6E8A-4147-A177-3AD203B41FA5}">
                      <a16:colId xmlns:a16="http://schemas.microsoft.com/office/drawing/2014/main" val="2090223395"/>
                    </a:ext>
                  </a:extLst>
                </a:gridCol>
                <a:gridCol w="1787025">
                  <a:extLst>
                    <a:ext uri="{9D8B030D-6E8A-4147-A177-3AD203B41FA5}">
                      <a16:colId xmlns:a16="http://schemas.microsoft.com/office/drawing/2014/main" val="1090123057"/>
                    </a:ext>
                  </a:extLst>
                </a:gridCol>
              </a:tblGrid>
              <a:tr h="196391">
                <a:tc gridSpan="2">
                  <a:txBody>
                    <a:bodyPr/>
                    <a:lstStyle/>
                    <a:p>
                      <a:pPr algn="ctr" fontAlgn="ctr"/>
                      <a:r>
                        <a:rPr lang="en-US" sz="1200" b="1" i="0" u="none" strike="noStrike" dirty="0" smtClean="0">
                          <a:solidFill>
                            <a:srgbClr val="000000"/>
                          </a:solidFill>
                          <a:effectLst/>
                          <a:latin typeface="Franklin Gothic Book" panose="020B0503020102020204" pitchFamily="34" charset="0"/>
                        </a:rPr>
                        <a:t>FINANCIAL SOURCES AND</a:t>
                      </a:r>
                      <a:r>
                        <a:rPr lang="en-US" sz="1200" b="1" i="0" u="none" strike="noStrike" baseline="0" dirty="0" smtClean="0">
                          <a:solidFill>
                            <a:srgbClr val="000000"/>
                          </a:solidFill>
                          <a:effectLst/>
                          <a:latin typeface="Franklin Gothic Book" panose="020B0503020102020204" pitchFamily="34" charset="0"/>
                        </a:rPr>
                        <a:t> USES</a:t>
                      </a:r>
                      <a:endParaRPr lang="en-US" sz="1200" b="1" i="0" u="none" strike="noStrike" dirty="0">
                        <a:solidFill>
                          <a:srgbClr val="000000"/>
                        </a:solidFill>
                        <a:effectLst/>
                        <a:latin typeface="Franklin Gothic Book" panose="020B0503020102020204" pitchFamily="34" charset="0"/>
                      </a:endParaRP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670650827"/>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200" b="0" i="0" u="none" strike="noStrike" dirty="0">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0532860"/>
                  </a:ext>
                </a:extLst>
              </a:tr>
              <a:tr h="196391">
                <a:tc gridSpan="2">
                  <a:txBody>
                    <a:bodyPr/>
                    <a:lstStyle/>
                    <a:p>
                      <a:pPr algn="ctr" fontAlgn="ctr"/>
                      <a:r>
                        <a:rPr lang="en-US" sz="1200" b="1" i="0" u="none" strike="noStrike">
                          <a:solidFill>
                            <a:srgbClr val="000000"/>
                          </a:solidFill>
                          <a:effectLst/>
                          <a:latin typeface="Franklin Gothic Book" panose="020B0503020102020204" pitchFamily="34" charset="0"/>
                        </a:rPr>
                        <a:t>SOURCE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2292148401"/>
                  </a:ext>
                </a:extLst>
              </a:tr>
              <a:tr h="196391">
                <a:tc>
                  <a:txBody>
                    <a:bodyPr/>
                    <a:lstStyle/>
                    <a:p>
                      <a:pPr algn="ctr" fontAlgn="ctr"/>
                      <a:r>
                        <a:rPr lang="en-US" sz="1200" b="1" i="0" u="none" strike="noStrike">
                          <a:solidFill>
                            <a:srgbClr val="000000"/>
                          </a:solidFill>
                          <a:effectLst/>
                          <a:latin typeface="Franklin Gothic Book" panose="020B0503020102020204" pitchFamily="34" charset="0"/>
                        </a:rPr>
                        <a:t>Source</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solidFill>
                      <a:srgbClr val="D2EBEC"/>
                    </a:solidFill>
                  </a:tcPr>
                </a:tc>
                <a:tc>
                  <a:txBody>
                    <a:bodyPr/>
                    <a:lstStyle/>
                    <a:p>
                      <a:pPr algn="ctr" fontAlgn="ctr"/>
                      <a:r>
                        <a:rPr lang="en-US" sz="1200" b="1" i="0" u="none" strike="noStrike">
                          <a:solidFill>
                            <a:srgbClr val="000000"/>
                          </a:solidFill>
                          <a:effectLst/>
                          <a:latin typeface="Franklin Gothic Book" panose="020B0503020102020204" pitchFamily="34" charset="0"/>
                        </a:rPr>
                        <a:t>$ Amount</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solidFill>
                      <a:srgbClr val="D2EBEC"/>
                    </a:solidFill>
                  </a:tcPr>
                </a:tc>
                <a:extLst>
                  <a:ext uri="{0D108BD9-81ED-4DB2-BD59-A6C34878D82A}">
                    <a16:rowId xmlns:a16="http://schemas.microsoft.com/office/drawing/2014/main" val="856326412"/>
                  </a:ext>
                </a:extLst>
              </a:tr>
              <a:tr h="196391">
                <a:tc>
                  <a:txBody>
                    <a:bodyPr/>
                    <a:lstStyle/>
                    <a:p>
                      <a:pPr algn="l" fontAlgn="ctr"/>
                      <a:r>
                        <a:rPr lang="en-US" sz="1200" b="0" i="0" u="none" strike="noStrike" dirty="0">
                          <a:solidFill>
                            <a:srgbClr val="000000"/>
                          </a:solidFill>
                          <a:effectLst/>
                          <a:latin typeface="Franklin Gothic Book" panose="020B0503020102020204" pitchFamily="34" charset="0"/>
                        </a:rPr>
                        <a:t> </a:t>
                      </a:r>
                    </a:p>
                  </a:txBody>
                  <a:tcPr marL="62604"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200" b="0" i="0" u="none" strike="noStrike" dirty="0">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2345725"/>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Investor Principal</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dirty="0">
                          <a:solidFill>
                            <a:srgbClr val="000000"/>
                          </a:solidFill>
                          <a:effectLst/>
                          <a:latin typeface="Franklin Gothic Book" panose="020B0503020102020204" pitchFamily="34" charset="0"/>
                        </a:rPr>
                        <a:t>$300,000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819019"/>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Outcomes Payments</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$400,000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2831424"/>
                  </a:ext>
                </a:extLst>
              </a:tr>
              <a:tr h="196391">
                <a:tc>
                  <a:txBody>
                    <a:bodyPr/>
                    <a:lstStyle/>
                    <a:p>
                      <a:pPr algn="l" fontAlgn="ctr"/>
                      <a:r>
                        <a:rPr lang="en-US" sz="1200" b="1" i="1" u="none" strike="noStrike" dirty="0">
                          <a:solidFill>
                            <a:srgbClr val="000000"/>
                          </a:solidFill>
                          <a:effectLst/>
                          <a:latin typeface="Franklin Gothic Book" panose="020B0503020102020204" pitchFamily="34" charset="0"/>
                        </a:rPr>
                        <a:t> </a:t>
                      </a:r>
                    </a:p>
                  </a:txBody>
                  <a:tcPr marL="6956" marR="6956" marT="69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1"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840180"/>
                  </a:ext>
                </a:extLst>
              </a:tr>
              <a:tr h="196391">
                <a:tc>
                  <a:txBody>
                    <a:bodyPr/>
                    <a:lstStyle/>
                    <a:p>
                      <a:pPr algn="l" fontAlgn="ctr"/>
                      <a:r>
                        <a:rPr lang="en-US" sz="1200" b="1" i="0" u="none" strike="noStrike">
                          <a:solidFill>
                            <a:srgbClr val="000000"/>
                          </a:solidFill>
                          <a:effectLst/>
                          <a:latin typeface="Franklin Gothic Book" panose="020B0503020102020204" pitchFamily="34" charset="0"/>
                        </a:rPr>
                        <a:t>Total</a:t>
                      </a:r>
                    </a:p>
                  </a:txBody>
                  <a:tcPr marL="6956" marR="6956" marT="69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$700,000</a:t>
                      </a:r>
                    </a:p>
                  </a:txBody>
                  <a:tcPr marL="6956" marR="6956" marT="69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61537413"/>
                  </a:ext>
                </a:extLst>
              </a:tr>
              <a:tr h="196391">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6956" marR="6956" marT="6956"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8119662"/>
                  </a:ext>
                </a:extLst>
              </a:tr>
              <a:tr h="196391">
                <a:tc gridSpan="2">
                  <a:txBody>
                    <a:bodyPr/>
                    <a:lstStyle/>
                    <a:p>
                      <a:pPr algn="ctr" fontAlgn="ctr"/>
                      <a:r>
                        <a:rPr lang="en-US" sz="1200" b="1" i="0" u="none" strike="noStrike">
                          <a:solidFill>
                            <a:srgbClr val="000000"/>
                          </a:solidFill>
                          <a:effectLst/>
                          <a:latin typeface="Franklin Gothic Book" panose="020B0503020102020204" pitchFamily="34" charset="0"/>
                        </a:rPr>
                        <a:t>USE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714764241"/>
                  </a:ext>
                </a:extLst>
              </a:tr>
              <a:tr h="196391">
                <a:tc>
                  <a:txBody>
                    <a:bodyPr/>
                    <a:lstStyle/>
                    <a:p>
                      <a:pPr algn="ctr" fontAlgn="ctr"/>
                      <a:r>
                        <a:rPr lang="en-US" sz="1200" b="1" i="0" u="none" strike="noStrike">
                          <a:solidFill>
                            <a:srgbClr val="000000"/>
                          </a:solidFill>
                          <a:effectLst/>
                          <a:latin typeface="Franklin Gothic Book" panose="020B0503020102020204" pitchFamily="34" charset="0"/>
                        </a:rPr>
                        <a:t>Use</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solidFill>
                      <a:srgbClr val="D2EBEC"/>
                    </a:solidFill>
                  </a:tcPr>
                </a:tc>
                <a:tc>
                  <a:txBody>
                    <a:bodyPr/>
                    <a:lstStyle/>
                    <a:p>
                      <a:pPr algn="ctr" fontAlgn="ctr"/>
                      <a:r>
                        <a:rPr lang="en-US" sz="1200" b="1" i="0" u="none" strike="noStrike">
                          <a:solidFill>
                            <a:srgbClr val="000000"/>
                          </a:solidFill>
                          <a:effectLst/>
                          <a:latin typeface="Franklin Gothic Book" panose="020B0503020102020204" pitchFamily="34" charset="0"/>
                        </a:rPr>
                        <a:t>$ Amount</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solidFill>
                      <a:srgbClr val="D2EBEC"/>
                    </a:solidFill>
                  </a:tcPr>
                </a:tc>
                <a:extLst>
                  <a:ext uri="{0D108BD9-81ED-4DB2-BD59-A6C34878D82A}">
                    <a16:rowId xmlns:a16="http://schemas.microsoft.com/office/drawing/2014/main" val="1551901634"/>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Program Costs</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$345,200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3358531"/>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Evaluation</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$10,000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8445092"/>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Legal Fees</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dirty="0">
                          <a:solidFill>
                            <a:srgbClr val="000000"/>
                          </a:solidFill>
                          <a:effectLst/>
                          <a:latin typeface="Franklin Gothic Book" panose="020B0503020102020204" pitchFamily="34" charset="0"/>
                        </a:rPr>
                        <a:t>$10,000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1666511"/>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Fiscal Services Agent</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$1,500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9412637"/>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Investor Interest</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$5,528</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8399764"/>
                  </a:ext>
                </a:extLst>
              </a:tr>
              <a:tr h="196391">
                <a:tc>
                  <a:txBody>
                    <a:bodyPr/>
                    <a:lstStyle/>
                    <a:p>
                      <a:pPr algn="l" fontAlgn="ctr"/>
                      <a:r>
                        <a:rPr lang="en-US" sz="1200" b="0" i="0" u="none" strike="noStrike">
                          <a:solidFill>
                            <a:srgbClr val="000000"/>
                          </a:solidFill>
                          <a:effectLst/>
                          <a:latin typeface="Franklin Gothic Book" panose="020B0503020102020204" pitchFamily="34" charset="0"/>
                        </a:rPr>
                        <a:t>Investor Principal</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$300,000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5216300"/>
                  </a:ext>
                </a:extLst>
              </a:tr>
              <a:tr h="196391">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818318"/>
                  </a:ext>
                </a:extLst>
              </a:tr>
              <a:tr h="196391">
                <a:tc>
                  <a:txBody>
                    <a:bodyPr/>
                    <a:lstStyle/>
                    <a:p>
                      <a:pPr algn="l" fontAlgn="ctr"/>
                      <a:r>
                        <a:rPr lang="en-US" sz="1200" b="1" i="0" u="none" strike="noStrike">
                          <a:solidFill>
                            <a:srgbClr val="000000"/>
                          </a:solidFill>
                          <a:effectLst/>
                          <a:latin typeface="Franklin Gothic Book" panose="020B0503020102020204" pitchFamily="34" charset="0"/>
                        </a:rPr>
                        <a:t>Total</a:t>
                      </a:r>
                    </a:p>
                  </a:txBody>
                  <a:tcPr marL="6956" marR="6956" marT="69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$672,228</a:t>
                      </a:r>
                    </a:p>
                  </a:txBody>
                  <a:tcPr marL="6956" marR="6956" marT="69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14508570"/>
                  </a:ext>
                </a:extLst>
              </a:tr>
              <a:tr h="196391">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Franklin Gothic Book" panose="020B0503020102020204" pitchFamily="34" charset="0"/>
                        </a:rPr>
                        <a:t> </a:t>
                      </a:r>
                    </a:p>
                  </a:txBody>
                  <a:tcPr marL="6956" marR="6956" marT="695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4498479"/>
                  </a:ext>
                </a:extLst>
              </a:tr>
              <a:tr h="196391">
                <a:tc>
                  <a:txBody>
                    <a:bodyPr/>
                    <a:lstStyle/>
                    <a:p>
                      <a:pPr algn="l" fontAlgn="ctr"/>
                      <a:r>
                        <a:rPr lang="en-US" sz="1200" b="1" i="0" u="none" strike="noStrike">
                          <a:solidFill>
                            <a:srgbClr val="000000"/>
                          </a:solidFill>
                          <a:effectLst/>
                          <a:latin typeface="Franklin Gothic Book" panose="020B0503020102020204" pitchFamily="34" charset="0"/>
                        </a:rPr>
                        <a:t>Upside / Downside Return</a:t>
                      </a:r>
                    </a:p>
                  </a:txBody>
                  <a:tcPr marL="6956" marR="6956" marT="69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Franklin Gothic Book" panose="020B0503020102020204" pitchFamily="34" charset="0"/>
                        </a:rPr>
                        <a:t>$27,772 </a:t>
                      </a:r>
                    </a:p>
                  </a:txBody>
                  <a:tcPr marL="6956" marR="6956" marT="69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167547"/>
                  </a:ext>
                </a:extLst>
              </a:tr>
              <a:tr h="196391">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6956" marR="6956" marT="69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6956" marR="6956" marT="69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349400"/>
                  </a:ext>
                </a:extLst>
              </a:tr>
              <a:tr h="196391">
                <a:tc gridSpan="2">
                  <a:txBody>
                    <a:bodyPr/>
                    <a:lstStyle/>
                    <a:p>
                      <a:pPr algn="ctr" fontAlgn="ctr"/>
                      <a:r>
                        <a:rPr lang="en-US" sz="1200" b="1" i="0" u="none" strike="noStrike">
                          <a:solidFill>
                            <a:srgbClr val="000000"/>
                          </a:solidFill>
                          <a:effectLst/>
                          <a:latin typeface="Franklin Gothic Book" panose="020B0503020102020204" pitchFamily="34" charset="0"/>
                        </a:rPr>
                        <a:t>FINANCING ASSUMPTIONS</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1066444021"/>
                  </a:ext>
                </a:extLst>
              </a:tr>
              <a:tr h="196391">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4380847"/>
                  </a:ext>
                </a:extLst>
              </a:tr>
              <a:tr h="196391">
                <a:tc>
                  <a:txBody>
                    <a:bodyPr/>
                    <a:lstStyle/>
                    <a:p>
                      <a:pPr algn="l" fontAlgn="b"/>
                      <a:r>
                        <a:rPr lang="en-US" sz="1200" b="0" i="0" u="none" strike="noStrike">
                          <a:solidFill>
                            <a:srgbClr val="000000"/>
                          </a:solidFill>
                          <a:effectLst/>
                          <a:latin typeface="Franklin Gothic Book" panose="020B0503020102020204" pitchFamily="34" charset="0"/>
                        </a:rPr>
                        <a:t>Investor Loan</a:t>
                      </a:r>
                    </a:p>
                  </a:txBody>
                  <a:tcPr marL="6956" marR="6956" marT="69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$300,000 </a:t>
                      </a:r>
                    </a:p>
                  </a:txBody>
                  <a:tcPr marL="6956" marR="6956" marT="69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0676970"/>
                  </a:ext>
                </a:extLst>
              </a:tr>
              <a:tr h="196391">
                <a:tc>
                  <a:txBody>
                    <a:bodyPr/>
                    <a:lstStyle/>
                    <a:p>
                      <a:pPr algn="l" fontAlgn="b"/>
                      <a:r>
                        <a:rPr lang="en-US" sz="1200" b="0" i="0" u="none" strike="noStrike">
                          <a:solidFill>
                            <a:srgbClr val="000000"/>
                          </a:solidFill>
                          <a:effectLst/>
                          <a:latin typeface="Franklin Gothic Book" panose="020B0503020102020204" pitchFamily="34" charset="0"/>
                        </a:rPr>
                        <a:t>Investor Interest</a:t>
                      </a:r>
                    </a:p>
                  </a:txBody>
                  <a:tcPr marL="6956" marR="6956" marT="69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6%</a:t>
                      </a:r>
                    </a:p>
                  </a:txBody>
                  <a:tcPr marL="6956" marR="6956" marT="69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2036016"/>
                  </a:ext>
                </a:extLst>
              </a:tr>
              <a:tr h="196391">
                <a:tc>
                  <a:txBody>
                    <a:bodyPr/>
                    <a:lstStyle/>
                    <a:p>
                      <a:pPr algn="l" fontAlgn="b"/>
                      <a:r>
                        <a:rPr lang="en-US" sz="1200" b="0" i="0" u="none" strike="noStrike">
                          <a:solidFill>
                            <a:srgbClr val="000000"/>
                          </a:solidFill>
                          <a:effectLst/>
                          <a:latin typeface="Franklin Gothic Book" panose="020B0503020102020204" pitchFamily="34" charset="0"/>
                        </a:rPr>
                        <a:t>Total Months</a:t>
                      </a:r>
                    </a:p>
                  </a:txBody>
                  <a:tcPr marL="6956" marR="6956" marT="69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Franklin Gothic Book" panose="020B0503020102020204" pitchFamily="34" charset="0"/>
                        </a:rPr>
                        <a:t>12.00</a:t>
                      </a:r>
                    </a:p>
                  </a:txBody>
                  <a:tcPr marL="6956" marR="6956" marT="69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552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7923749"/>
              </p:ext>
            </p:extLst>
          </p:nvPr>
        </p:nvGraphicFramePr>
        <p:xfrm>
          <a:off x="7239000" y="1220112"/>
          <a:ext cx="4572000" cy="4928346"/>
        </p:xfrm>
        <a:graphic>
          <a:graphicData uri="http://schemas.openxmlformats.org/drawingml/2006/table">
            <a:tbl>
              <a:tblPr/>
              <a:tblGrid>
                <a:gridCol w="2784975">
                  <a:extLst>
                    <a:ext uri="{9D8B030D-6E8A-4147-A177-3AD203B41FA5}">
                      <a16:colId xmlns:a16="http://schemas.microsoft.com/office/drawing/2014/main" val="4155759541"/>
                    </a:ext>
                  </a:extLst>
                </a:gridCol>
                <a:gridCol w="1787025">
                  <a:extLst>
                    <a:ext uri="{9D8B030D-6E8A-4147-A177-3AD203B41FA5}">
                      <a16:colId xmlns:a16="http://schemas.microsoft.com/office/drawing/2014/main" val="1062066568"/>
                    </a:ext>
                  </a:extLst>
                </a:gridCol>
              </a:tblGrid>
              <a:tr h="184271">
                <a:tc gridSpan="2">
                  <a:txBody>
                    <a:bodyPr/>
                    <a:lstStyle/>
                    <a:p>
                      <a:pPr algn="ctr" fontAlgn="ctr"/>
                      <a:r>
                        <a:rPr lang="en-US" sz="1200" b="1" i="0" u="none" strike="noStrike" dirty="0">
                          <a:solidFill>
                            <a:srgbClr val="000000"/>
                          </a:solidFill>
                          <a:effectLst/>
                          <a:latin typeface="Franklin Gothic Book" panose="020B0503020102020204" pitchFamily="34" charset="0"/>
                        </a:rPr>
                        <a:t>SUCCESS PAYMENTS</a:t>
                      </a:r>
                    </a:p>
                  </a:txBody>
                  <a:tcPr marL="7542" marR="7542" marT="75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3634719417"/>
                  </a:ext>
                </a:extLst>
              </a:tr>
              <a:tr h="184271">
                <a:tc>
                  <a:txBody>
                    <a:bodyPr/>
                    <a:lstStyle/>
                    <a:p>
                      <a:pPr algn="l" fontAlgn="ctr"/>
                      <a:r>
                        <a:rPr lang="en-US" sz="1200" b="1" i="0" u="none" strike="noStrike">
                          <a:solidFill>
                            <a:srgbClr val="000000"/>
                          </a:solidFill>
                          <a:effectLst/>
                          <a:latin typeface="Franklin Gothic Book" panose="020B0503020102020204" pitchFamily="34" charset="0"/>
                        </a:rPr>
                        <a:t>Base Payment</a:t>
                      </a:r>
                    </a:p>
                  </a:txBody>
                  <a:tcPr marL="7542" marR="7542" marT="75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7542" marR="7542" marT="75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787125182"/>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Payment</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$40,000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4856217"/>
                  </a:ext>
                </a:extLst>
              </a:tr>
              <a:tr h="184271">
                <a:tc>
                  <a:txBody>
                    <a:bodyPr/>
                    <a:lstStyle/>
                    <a:p>
                      <a:pPr algn="l" fontAlgn="ctr"/>
                      <a:r>
                        <a:rPr lang="en-US" sz="1200" b="1" i="0" u="none" strike="noStrike" dirty="0">
                          <a:solidFill>
                            <a:srgbClr val="000000"/>
                          </a:solidFill>
                          <a:effectLst/>
                          <a:latin typeface="Franklin Gothic Book" panose="020B0503020102020204" pitchFamily="34" charset="0"/>
                        </a:rPr>
                        <a:t>Outcome 1</a:t>
                      </a:r>
                    </a:p>
                  </a:txBody>
                  <a:tcPr marL="7542" marR="7542" marT="75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7542" marR="7542" marT="75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03300886"/>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Number of Successful Participants</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180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2955710"/>
                  </a:ext>
                </a:extLst>
              </a:tr>
              <a:tr h="361244">
                <a:tc>
                  <a:txBody>
                    <a:bodyPr/>
                    <a:lstStyle/>
                    <a:p>
                      <a:pPr algn="l" fontAlgn="b"/>
                      <a:r>
                        <a:rPr lang="en-US" sz="1200" b="0" i="0" u="none" strike="noStrike">
                          <a:solidFill>
                            <a:srgbClr val="000000"/>
                          </a:solidFill>
                          <a:effectLst/>
                          <a:latin typeface="Franklin Gothic Book" panose="020B0503020102020204" pitchFamily="34" charset="0"/>
                        </a:rPr>
                        <a:t>Outcome Payment per Successful Participant</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effectLst/>
                          <a:latin typeface="Franklin Gothic Book" panose="020B0503020102020204" pitchFamily="34" charset="0"/>
                        </a:rPr>
                        <a:t>$120,000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82386"/>
                  </a:ext>
                </a:extLst>
              </a:tr>
              <a:tr h="184271">
                <a:tc>
                  <a:txBody>
                    <a:bodyPr/>
                    <a:lstStyle/>
                    <a:p>
                      <a:pPr algn="l" fontAlgn="ctr"/>
                      <a:r>
                        <a:rPr lang="en-US" sz="1200" b="1" i="0" u="none" strike="noStrike">
                          <a:solidFill>
                            <a:srgbClr val="000000"/>
                          </a:solidFill>
                          <a:effectLst/>
                          <a:latin typeface="Franklin Gothic Book" panose="020B0503020102020204" pitchFamily="34" charset="0"/>
                        </a:rPr>
                        <a:t>Outcome 2</a:t>
                      </a:r>
                    </a:p>
                  </a:txBody>
                  <a:tcPr marL="7542" marR="7542" marT="75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7542" marR="7542" marT="75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97358355"/>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Number of Successful Participants</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190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0840495"/>
                  </a:ext>
                </a:extLst>
              </a:tr>
              <a:tr h="361244">
                <a:tc>
                  <a:txBody>
                    <a:bodyPr/>
                    <a:lstStyle/>
                    <a:p>
                      <a:pPr algn="l" fontAlgn="b"/>
                      <a:r>
                        <a:rPr lang="en-US" sz="1200" b="0" i="0" u="none" strike="noStrike">
                          <a:solidFill>
                            <a:srgbClr val="000000"/>
                          </a:solidFill>
                          <a:effectLst/>
                          <a:latin typeface="Franklin Gothic Book" panose="020B0503020102020204" pitchFamily="34" charset="0"/>
                        </a:rPr>
                        <a:t>Outcome Payment per Successful Participant</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effectLst/>
                          <a:latin typeface="Franklin Gothic Book" panose="020B0503020102020204" pitchFamily="34" charset="0"/>
                        </a:rPr>
                        <a:t>$120,000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5418643"/>
                  </a:ext>
                </a:extLst>
              </a:tr>
              <a:tr h="184271">
                <a:tc>
                  <a:txBody>
                    <a:bodyPr/>
                    <a:lstStyle/>
                    <a:p>
                      <a:pPr algn="l" fontAlgn="ctr"/>
                      <a:r>
                        <a:rPr lang="en-US" sz="1200" b="1" i="0" u="none" strike="noStrike">
                          <a:solidFill>
                            <a:srgbClr val="000000"/>
                          </a:solidFill>
                          <a:effectLst/>
                          <a:latin typeface="Franklin Gothic Book" panose="020B0503020102020204" pitchFamily="34" charset="0"/>
                        </a:rPr>
                        <a:t>Outcome 3</a:t>
                      </a:r>
                    </a:p>
                  </a:txBody>
                  <a:tcPr marL="7542" marR="7542" marT="75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7542" marR="7542" marT="75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54424877"/>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Number of Successful Participants</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190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7132068"/>
                  </a:ext>
                </a:extLst>
              </a:tr>
              <a:tr h="361244">
                <a:tc>
                  <a:txBody>
                    <a:bodyPr/>
                    <a:lstStyle/>
                    <a:p>
                      <a:pPr algn="l" fontAlgn="b"/>
                      <a:r>
                        <a:rPr lang="en-US" sz="1200" b="0" i="0" u="none" strike="noStrike" dirty="0">
                          <a:solidFill>
                            <a:srgbClr val="000000"/>
                          </a:solidFill>
                          <a:effectLst/>
                          <a:latin typeface="Franklin Gothic Book" panose="020B0503020102020204" pitchFamily="34" charset="0"/>
                        </a:rPr>
                        <a:t>Outcome Payment per Successful Participant</a:t>
                      </a:r>
                    </a:p>
                  </a:txBody>
                  <a:tcPr marL="7542" marR="7542" marT="7542"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Franklin Gothic Book" panose="020B0503020102020204" pitchFamily="34" charset="0"/>
                        </a:rPr>
                        <a:t>$120,000</a:t>
                      </a:r>
                    </a:p>
                  </a:txBody>
                  <a:tcPr marL="7542" marR="7542" marT="7542"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194046"/>
                  </a:ext>
                </a:extLst>
              </a:tr>
              <a:tr h="184271">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7542" marR="7542" marT="754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Franklin Gothic Book" panose="020B0503020102020204" pitchFamily="34" charset="0"/>
                      </a:endParaRPr>
                    </a:p>
                  </a:txBody>
                  <a:tcPr marL="7542" marR="7542" marT="754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338845"/>
                  </a:ext>
                </a:extLst>
              </a:tr>
              <a:tr h="184271">
                <a:tc gridSpan="2">
                  <a:txBody>
                    <a:bodyPr/>
                    <a:lstStyle/>
                    <a:p>
                      <a:pPr algn="ctr" fontAlgn="ctr"/>
                      <a:r>
                        <a:rPr lang="en-US" sz="1200" b="1" i="0" u="none" strike="noStrike">
                          <a:solidFill>
                            <a:srgbClr val="000000"/>
                          </a:solidFill>
                          <a:effectLst/>
                          <a:latin typeface="Franklin Gothic Book" panose="020B0503020102020204" pitchFamily="34" charset="0"/>
                        </a:rPr>
                        <a:t>UPSIDE PAYMENT CALCULATION</a:t>
                      </a:r>
                    </a:p>
                  </a:txBody>
                  <a:tcPr marL="7542" marR="7542" marT="75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172747142"/>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Investor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25%</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072845276"/>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Service Provider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50%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667472779"/>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DHS</a:t>
                      </a:r>
                    </a:p>
                  </a:txBody>
                  <a:tcPr marL="7542" marR="7542" marT="75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Franklin Gothic Book" panose="020B0503020102020204" pitchFamily="34" charset="0"/>
                        </a:rPr>
                        <a:t>25%</a:t>
                      </a:r>
                    </a:p>
                  </a:txBody>
                  <a:tcPr marL="7542" marR="7542" marT="75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81446452"/>
                  </a:ext>
                </a:extLst>
              </a:tr>
              <a:tr h="184271">
                <a:tc>
                  <a:txBody>
                    <a:bodyPr/>
                    <a:lstStyle/>
                    <a:p>
                      <a:pPr algn="l" fontAlgn="b"/>
                      <a:r>
                        <a:rPr lang="en-US" sz="1200" b="1" i="0" u="none" strike="noStrike">
                          <a:solidFill>
                            <a:srgbClr val="000000"/>
                          </a:solidFill>
                          <a:effectLst/>
                          <a:latin typeface="Franklin Gothic Book" panose="020B0503020102020204" pitchFamily="34" charset="0"/>
                        </a:rPr>
                        <a:t>Total</a:t>
                      </a:r>
                    </a:p>
                  </a:txBody>
                  <a:tcPr marL="7542" marR="7542" marT="75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Franklin Gothic Book" panose="020B0503020102020204" pitchFamily="34" charset="0"/>
                        </a:rPr>
                        <a:t>100%</a:t>
                      </a:r>
                    </a:p>
                  </a:txBody>
                  <a:tcPr marL="7542" marR="7542" marT="75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573186"/>
                  </a:ext>
                </a:extLst>
              </a:tr>
              <a:tr h="184271">
                <a:tc gridSpan="2">
                  <a:txBody>
                    <a:bodyPr/>
                    <a:lstStyle/>
                    <a:p>
                      <a:pPr algn="ctr" fontAlgn="ctr"/>
                      <a:r>
                        <a:rPr lang="en-US" sz="1200" b="1" i="0" u="none" strike="noStrike">
                          <a:solidFill>
                            <a:srgbClr val="000000"/>
                          </a:solidFill>
                          <a:effectLst/>
                          <a:latin typeface="Franklin Gothic Book" panose="020B0503020102020204" pitchFamily="34" charset="0"/>
                        </a:rPr>
                        <a:t>UPSIDE PAYMENT DOLLAR</a:t>
                      </a:r>
                    </a:p>
                  </a:txBody>
                  <a:tcPr marL="7542" marR="7542" marT="75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1001473738"/>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Investor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$6,943</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5154520"/>
                  </a:ext>
                </a:extLst>
              </a:tr>
              <a:tr h="184271">
                <a:tc>
                  <a:txBody>
                    <a:bodyPr/>
                    <a:lstStyle/>
                    <a:p>
                      <a:pPr algn="l" fontAlgn="b"/>
                      <a:r>
                        <a:rPr lang="en-US" sz="1200" b="0" i="0" u="none" strike="noStrike" dirty="0">
                          <a:solidFill>
                            <a:srgbClr val="000000"/>
                          </a:solidFill>
                          <a:effectLst/>
                          <a:latin typeface="Franklin Gothic Book" panose="020B0503020102020204" pitchFamily="34" charset="0"/>
                        </a:rPr>
                        <a:t>Service Provider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$13,886</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1669813"/>
                  </a:ext>
                </a:extLst>
              </a:tr>
              <a:tr h="184271">
                <a:tc>
                  <a:txBody>
                    <a:bodyPr/>
                    <a:lstStyle/>
                    <a:p>
                      <a:pPr algn="l" fontAlgn="b"/>
                      <a:r>
                        <a:rPr lang="en-US" sz="1200" b="0" i="0" u="none" strike="noStrike">
                          <a:solidFill>
                            <a:srgbClr val="000000"/>
                          </a:solidFill>
                          <a:effectLst/>
                          <a:latin typeface="Franklin Gothic Book" panose="020B0503020102020204" pitchFamily="34" charset="0"/>
                        </a:rPr>
                        <a:t>DHS</a:t>
                      </a:r>
                    </a:p>
                  </a:txBody>
                  <a:tcPr marL="7542" marR="7542" marT="75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Franklin Gothic Book" panose="020B0503020102020204" pitchFamily="34" charset="0"/>
                        </a:rPr>
                        <a:t>$6,943</a:t>
                      </a:r>
                    </a:p>
                  </a:txBody>
                  <a:tcPr marL="7542" marR="7542" marT="75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872158"/>
                  </a:ext>
                </a:extLst>
              </a:tr>
              <a:tr h="184271">
                <a:tc>
                  <a:txBody>
                    <a:bodyPr/>
                    <a:lstStyle/>
                    <a:p>
                      <a:pPr algn="l" fontAlgn="b"/>
                      <a:r>
                        <a:rPr lang="en-US" sz="1200" b="1" i="0" u="none" strike="noStrike" dirty="0">
                          <a:solidFill>
                            <a:srgbClr val="000000"/>
                          </a:solidFill>
                          <a:effectLst/>
                          <a:latin typeface="Franklin Gothic Book" panose="020B0503020102020204" pitchFamily="34" charset="0"/>
                        </a:rPr>
                        <a:t>Total</a:t>
                      </a:r>
                    </a:p>
                  </a:txBody>
                  <a:tcPr marL="7542" marR="7542" marT="75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Franklin Gothic Book" panose="020B0503020102020204" pitchFamily="34" charset="0"/>
                        </a:rPr>
                        <a:t>$27,772</a:t>
                      </a:r>
                    </a:p>
                  </a:txBody>
                  <a:tcPr marL="7542" marR="7542" marT="75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399539"/>
                  </a:ext>
                </a:extLst>
              </a:tr>
            </a:tbl>
          </a:graphicData>
        </a:graphic>
      </p:graphicFrame>
    </p:spTree>
    <p:extLst>
      <p:ext uri="{BB962C8B-B14F-4D97-AF65-F5344CB8AC3E}">
        <p14:creationId xmlns:p14="http://schemas.microsoft.com/office/powerpoint/2010/main" val="2272299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EB1D1"/>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2079681" y="2743200"/>
            <a:ext cx="8032638" cy="1879600"/>
          </a:xfrm>
        </p:spPr>
        <p:txBody>
          <a:bodyPr anchor="t" anchorCtr="0">
            <a:normAutofit/>
          </a:bodyPr>
          <a:lstStyle/>
          <a:p>
            <a:pPr algn="ctr"/>
            <a:r>
              <a:rPr lang="en-US" sz="3600" dirty="0">
                <a:solidFill>
                  <a:schemeClr val="bg1"/>
                </a:solidFill>
              </a:rPr>
              <a:t>Questions ? Comments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Send them through the Q&amp;A in WebEx</a:t>
            </a:r>
          </a:p>
        </p:txBody>
      </p:sp>
      <p:sp>
        <p:nvSpPr>
          <p:cNvPr id="2" name="Slide Number Placeholder 1"/>
          <p:cNvSpPr>
            <a:spLocks noGrp="1"/>
          </p:cNvSpPr>
          <p:nvPr>
            <p:ph type="sldNum" sz="quarter" idx="12"/>
          </p:nvPr>
        </p:nvSpPr>
        <p:spPr/>
        <p:txBody>
          <a:bodyPr/>
          <a:lstStyle/>
          <a:p>
            <a:fld id="{4749BECD-3273-4FE3-BD63-F549C359A7E1}" type="slidenum">
              <a:rPr lang="en-US" smtClean="0"/>
              <a:t>18</a:t>
            </a:fld>
            <a:endParaRPr lang="en-US" dirty="0"/>
          </a:p>
        </p:txBody>
      </p:sp>
    </p:spTree>
    <p:extLst>
      <p:ext uri="{BB962C8B-B14F-4D97-AF65-F5344CB8AC3E}">
        <p14:creationId xmlns:p14="http://schemas.microsoft.com/office/powerpoint/2010/main" val="3708707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59417" y="4406145"/>
            <a:ext cx="1099985" cy="628563"/>
          </a:xfrm>
        </p:spPr>
      </p:pic>
      <p:sp>
        <p:nvSpPr>
          <p:cNvPr id="4" name="Content Placeholder 3"/>
          <p:cNvSpPr>
            <a:spLocks noGrp="1"/>
          </p:cNvSpPr>
          <p:nvPr>
            <p:ph idx="13"/>
          </p:nvPr>
        </p:nvSpPr>
        <p:spPr>
          <a:xfrm>
            <a:off x="6259417" y="1872869"/>
            <a:ext cx="5486400" cy="3657600"/>
          </a:xfrm>
        </p:spPr>
        <p:txBody>
          <a:bodyPr vert="horz" lIns="91440" tIns="45720" rIns="91440" bIns="45720" rtlCol="0" anchor="t">
            <a:normAutofit/>
          </a:bodyPr>
          <a:lstStyle/>
          <a:p>
            <a:r>
              <a:rPr lang="en-US" sz="3200" dirty="0">
                <a:latin typeface="Franklin Gothic Medium" panose="020B0603020102020204" pitchFamily="34" charset="0"/>
              </a:rPr>
              <a:t>Contact:</a:t>
            </a:r>
          </a:p>
          <a:p>
            <a:r>
              <a:rPr lang="en-US" dirty="0">
                <a:latin typeface="Franklin Gothic Medium" panose="020B0603020102020204" pitchFamily="34" charset="0"/>
              </a:rPr>
              <a:t>LISC </a:t>
            </a:r>
            <a:r>
              <a:rPr lang="en-US" dirty="0" smtClean="0">
                <a:latin typeface="Franklin Gothic Medium" panose="020B0603020102020204" pitchFamily="34" charset="0"/>
              </a:rPr>
              <a:t>Pay for Success</a:t>
            </a:r>
            <a:endParaRPr lang="en-US" sz="1200" dirty="0"/>
          </a:p>
          <a:p>
            <a:r>
              <a:rPr lang="en-US" sz="1200" dirty="0"/>
              <a:t>501 Seventh Ave, 7</a:t>
            </a:r>
            <a:r>
              <a:rPr lang="en-US" sz="1200" baseline="30000" dirty="0"/>
              <a:t>th</a:t>
            </a:r>
            <a:r>
              <a:rPr lang="en-US" sz="1200" dirty="0"/>
              <a:t> Fl</a:t>
            </a:r>
            <a:br>
              <a:rPr lang="en-US" sz="1200" dirty="0"/>
            </a:br>
            <a:r>
              <a:rPr lang="en-US" sz="1200" dirty="0"/>
              <a:t>New York, NY 10018</a:t>
            </a:r>
          </a:p>
          <a:p>
            <a:r>
              <a:rPr lang="en-US" sz="1200" dirty="0" smtClean="0">
                <a:hlinkClick r:id="rId3"/>
              </a:rPr>
              <a:t>payforsuccess@lisc.org</a:t>
            </a:r>
            <a:endParaRPr lang="en-US" sz="1200" dirty="0">
              <a:hlinkClick r:id="rId3"/>
            </a:endParaRPr>
          </a:p>
          <a:p>
            <a:r>
              <a:rPr lang="en-US" sz="1200" dirty="0">
                <a:latin typeface="Franklin Gothic Book"/>
                <a:cs typeface="Calibri"/>
              </a:rPr>
              <a:t>Materials Found at: </a:t>
            </a:r>
          </a:p>
          <a:p>
            <a:r>
              <a:rPr lang="en-US" sz="1200" dirty="0">
                <a:cs typeface="Calibri"/>
                <a:hlinkClick r:id="rId4"/>
              </a:rPr>
              <a:t>http://</a:t>
            </a:r>
            <a:r>
              <a:rPr lang="en-US" sz="1200" dirty="0" smtClean="0">
                <a:cs typeface="Calibri"/>
                <a:hlinkClick r:id="rId4"/>
              </a:rPr>
              <a:t>www.lisc.org/our-resources/resource/outcomes-based-line-credit-new-model-investing-social-impact</a:t>
            </a:r>
            <a:r>
              <a:rPr lang="en-US" sz="1200" dirty="0" smtClean="0">
                <a:cs typeface="Calibri"/>
              </a:rPr>
              <a:t> </a:t>
            </a:r>
            <a:endParaRPr lang="en-US" sz="1200" dirty="0">
              <a:cs typeface="Calibri"/>
            </a:endParaRPr>
          </a:p>
        </p:txBody>
      </p:sp>
      <p:sp>
        <p:nvSpPr>
          <p:cNvPr id="2" name="Slide Number Placeholder 1"/>
          <p:cNvSpPr>
            <a:spLocks noGrp="1"/>
          </p:cNvSpPr>
          <p:nvPr>
            <p:ph type="sldNum" sz="quarter" idx="12"/>
          </p:nvPr>
        </p:nvSpPr>
        <p:spPr/>
        <p:txBody>
          <a:bodyPr/>
          <a:lstStyle/>
          <a:p>
            <a:fld id="{4749BECD-3273-4FE3-BD63-F549C359A7E1}" type="slidenum">
              <a:rPr lang="en-US" smtClean="0"/>
              <a:t>19</a:t>
            </a:fld>
            <a:endParaRPr lang="en-US"/>
          </a:p>
        </p:txBody>
      </p:sp>
    </p:spTree>
    <p:extLst>
      <p:ext uri="{BB962C8B-B14F-4D97-AF65-F5344CB8AC3E}">
        <p14:creationId xmlns:p14="http://schemas.microsoft.com/office/powerpoint/2010/main" val="3793793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B828-906E-B14B-B1E6-008AE9AD1400}"/>
              </a:ext>
            </a:extLst>
          </p:cNvPr>
          <p:cNvSpPr>
            <a:spLocks noGrp="1"/>
          </p:cNvSpPr>
          <p:nvPr>
            <p:ph type="title"/>
          </p:nvPr>
        </p:nvSpPr>
        <p:spPr>
          <a:xfrm>
            <a:off x="381000" y="459432"/>
            <a:ext cx="8458198" cy="914400"/>
          </a:xfrm>
        </p:spPr>
        <p:txBody>
          <a:bodyPr/>
          <a:lstStyle/>
          <a:p>
            <a:r>
              <a:rPr lang="en-US" dirty="0"/>
              <a:t>Speakers</a:t>
            </a:r>
          </a:p>
        </p:txBody>
      </p:sp>
      <p:sp>
        <p:nvSpPr>
          <p:cNvPr id="3" name="Content Placeholder 2">
            <a:extLst>
              <a:ext uri="{FF2B5EF4-FFF2-40B4-BE49-F238E27FC236}">
                <a16:creationId xmlns:a16="http://schemas.microsoft.com/office/drawing/2014/main" id="{7A60DA5A-7C2D-4D46-BCD1-EFED0280CA4F}"/>
              </a:ext>
            </a:extLst>
          </p:cNvPr>
          <p:cNvSpPr>
            <a:spLocks noGrp="1"/>
          </p:cNvSpPr>
          <p:nvPr>
            <p:ph idx="1"/>
          </p:nvPr>
        </p:nvSpPr>
        <p:spPr>
          <a:xfrm>
            <a:off x="381000" y="4548184"/>
            <a:ext cx="2514600" cy="1375724"/>
          </a:xfrm>
        </p:spPr>
        <p:txBody>
          <a:bodyPr>
            <a:normAutofit fontScale="92500" lnSpcReduction="20000"/>
          </a:bodyPr>
          <a:lstStyle/>
          <a:p>
            <a:r>
              <a:rPr lang="en-US" sz="2400" dirty="0">
                <a:cs typeface="Arial" panose="020B0604020202020204" pitchFamily="34" charset="0"/>
              </a:rPr>
              <a:t>Anna Smukowski,</a:t>
            </a:r>
          </a:p>
          <a:p>
            <a:r>
              <a:rPr lang="en-US" sz="1800" dirty="0">
                <a:latin typeface="Franklin Gothic Book" panose="020B0503020102020204" pitchFamily="34" charset="0"/>
                <a:cs typeface="Arial" panose="020B0604020202020204" pitchFamily="34" charset="0"/>
              </a:rPr>
              <a:t>Program Manager, Public-Private </a:t>
            </a:r>
            <a:r>
              <a:rPr lang="en-US" sz="1800" dirty="0" smtClean="0">
                <a:latin typeface="Franklin Gothic Book" panose="020B0503020102020204" pitchFamily="34" charset="0"/>
                <a:cs typeface="Arial" panose="020B0604020202020204" pitchFamily="34" charset="0"/>
              </a:rPr>
              <a:t>Partnerships</a:t>
            </a:r>
          </a:p>
          <a:p>
            <a:r>
              <a:rPr lang="en-US" sz="1800" dirty="0" smtClean="0">
                <a:latin typeface="Franklin Gothic Book" panose="020B0503020102020204" pitchFamily="34" charset="0"/>
                <a:cs typeface="Arial" panose="020B0604020202020204" pitchFamily="34" charset="0"/>
              </a:rPr>
              <a:t>LISC</a:t>
            </a:r>
            <a:endParaRPr lang="en-US" sz="1800" dirty="0">
              <a:latin typeface="Franklin Gothic Book" panose="020B05030201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0D5DD70-FDEF-E540-A980-56D91ADA71CD}"/>
              </a:ext>
            </a:extLst>
          </p:cNvPr>
          <p:cNvSpPr>
            <a:spLocks noGrp="1"/>
          </p:cNvSpPr>
          <p:nvPr>
            <p:ph idx="26"/>
          </p:nvPr>
        </p:nvSpPr>
        <p:spPr>
          <a:xfrm>
            <a:off x="6353559" y="4548184"/>
            <a:ext cx="2514600" cy="1365892"/>
          </a:xfrm>
        </p:spPr>
        <p:txBody>
          <a:bodyPr>
            <a:noAutofit/>
          </a:bodyPr>
          <a:lstStyle/>
          <a:p>
            <a:pPr>
              <a:lnSpc>
                <a:spcPct val="70000"/>
              </a:lnSpc>
            </a:pPr>
            <a:r>
              <a:rPr lang="en-US" sz="2200" dirty="0">
                <a:cs typeface="Arial" panose="020B0604020202020204" pitchFamily="34" charset="0"/>
              </a:rPr>
              <a:t>Sara Vernon Sterman</a:t>
            </a:r>
          </a:p>
          <a:p>
            <a:pPr>
              <a:lnSpc>
                <a:spcPct val="70000"/>
              </a:lnSpc>
            </a:pPr>
            <a:r>
              <a:rPr lang="en-US" sz="1700" dirty="0">
                <a:latin typeface="Franklin Gothic Book" panose="020B0503020102020204" pitchFamily="34" charset="0"/>
                <a:cs typeface="Arial" panose="020B0604020202020204" pitchFamily="34" charset="0"/>
              </a:rPr>
              <a:t>Vice President, Strategic Investments</a:t>
            </a:r>
          </a:p>
          <a:p>
            <a:pPr>
              <a:lnSpc>
                <a:spcPct val="70000"/>
              </a:lnSpc>
            </a:pPr>
            <a:r>
              <a:rPr lang="en-US" sz="1700" dirty="0">
                <a:latin typeface="Franklin Gothic Book" panose="020B0503020102020204" pitchFamily="34" charset="0"/>
                <a:cs typeface="Arial" panose="020B0604020202020204" pitchFamily="34" charset="0"/>
              </a:rPr>
              <a:t>Reinvestment Fund</a:t>
            </a:r>
          </a:p>
        </p:txBody>
      </p:sp>
      <p:sp>
        <p:nvSpPr>
          <p:cNvPr id="16" name="Content Placeholder 15">
            <a:extLst>
              <a:ext uri="{FF2B5EF4-FFF2-40B4-BE49-F238E27FC236}">
                <a16:creationId xmlns:a16="http://schemas.microsoft.com/office/drawing/2014/main" id="{C62FDBEF-E53B-5D4F-B61B-EE2E44A1CB67}"/>
              </a:ext>
            </a:extLst>
          </p:cNvPr>
          <p:cNvSpPr>
            <a:spLocks noGrp="1"/>
          </p:cNvSpPr>
          <p:nvPr>
            <p:ph idx="28"/>
          </p:nvPr>
        </p:nvSpPr>
        <p:spPr>
          <a:xfrm>
            <a:off x="3394457" y="4548184"/>
            <a:ext cx="2514600" cy="1814731"/>
          </a:xfrm>
        </p:spPr>
        <p:txBody>
          <a:bodyPr>
            <a:normAutofit/>
          </a:bodyPr>
          <a:lstStyle/>
          <a:p>
            <a:pPr>
              <a:lnSpc>
                <a:spcPct val="70000"/>
              </a:lnSpc>
            </a:pPr>
            <a:r>
              <a:rPr lang="en-US" sz="2200" dirty="0">
                <a:cs typeface="Arial" panose="020B0604020202020204" pitchFamily="34" charset="0"/>
              </a:rPr>
              <a:t>David Streim</a:t>
            </a:r>
          </a:p>
          <a:p>
            <a:pPr>
              <a:lnSpc>
                <a:spcPct val="70000"/>
              </a:lnSpc>
            </a:pPr>
            <a:r>
              <a:rPr lang="en-US" sz="1700" dirty="0">
                <a:latin typeface="Franklin Gothic Book" panose="020B0503020102020204" pitchFamily="34" charset="0"/>
                <a:cs typeface="Arial" panose="020B0604020202020204" pitchFamily="34" charset="0"/>
              </a:rPr>
              <a:t>Director, Underwriting</a:t>
            </a:r>
          </a:p>
          <a:p>
            <a:pPr>
              <a:lnSpc>
                <a:spcPct val="70000"/>
              </a:lnSpc>
            </a:pPr>
            <a:r>
              <a:rPr lang="en-US" sz="1700" dirty="0">
                <a:latin typeface="Franklin Gothic Book" panose="020B0503020102020204" pitchFamily="34" charset="0"/>
                <a:cs typeface="Arial" panose="020B0604020202020204" pitchFamily="34" charset="0"/>
              </a:rPr>
              <a:t>Nonprofit Finance Fund</a:t>
            </a:r>
          </a:p>
          <a:p>
            <a:pPr>
              <a:lnSpc>
                <a:spcPct val="70000"/>
              </a:lnSpc>
            </a:pPr>
            <a:endParaRPr lang="en-US" sz="1700" dirty="0">
              <a:latin typeface="Franklin Gothic Book" panose="020B05030201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749BECD-3273-4FE3-BD63-F549C359A7E1}" type="slidenum">
              <a:rPr lang="en-US" smtClean="0"/>
              <a:pPr/>
              <a:t>2</a:t>
            </a:fld>
            <a:endParaRPr lang="en-US" dirty="0"/>
          </a:p>
        </p:txBody>
      </p:sp>
      <p:pic>
        <p:nvPicPr>
          <p:cNvPr id="5122" name="Picture 2" descr="https://www.reinvestment.com/wp-content/uploads/2018/10/Vernon_Sterman_headshot.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75" r="23654"/>
          <a:stretch/>
        </p:blipFill>
        <p:spPr bwMode="auto">
          <a:xfrm>
            <a:off x="6353559" y="1712440"/>
            <a:ext cx="2498340" cy="2514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91B02D8-DC2F-284E-AD21-4B2B822524F2}"/>
              </a:ext>
            </a:extLst>
          </p:cNvPr>
          <p:cNvPicPr>
            <a:picLocks noChangeAspect="1"/>
          </p:cNvPicPr>
          <p:nvPr/>
        </p:nvPicPr>
        <p:blipFill>
          <a:blip r:embed="rId3"/>
          <a:stretch>
            <a:fillRect/>
          </a:stretch>
        </p:blipFill>
        <p:spPr>
          <a:xfrm>
            <a:off x="473460" y="1687040"/>
            <a:ext cx="2514595" cy="25145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685391"/>
            <a:ext cx="2514595" cy="2514595"/>
          </a:xfrm>
          <a:prstGeom prst="rect">
            <a:avLst/>
          </a:prstGeom>
        </p:spPr>
      </p:pic>
      <p:sp>
        <p:nvSpPr>
          <p:cNvPr id="11" name="Content Placeholder 13">
            <a:extLst>
              <a:ext uri="{FF2B5EF4-FFF2-40B4-BE49-F238E27FC236}">
                <a16:creationId xmlns:a16="http://schemas.microsoft.com/office/drawing/2014/main" id="{10D5DD70-FDEF-E540-A980-56D91ADA71CD}"/>
              </a:ext>
            </a:extLst>
          </p:cNvPr>
          <p:cNvSpPr>
            <a:spLocks noGrp="1"/>
          </p:cNvSpPr>
          <p:nvPr>
            <p:ph idx="26"/>
          </p:nvPr>
        </p:nvSpPr>
        <p:spPr>
          <a:xfrm>
            <a:off x="9450458" y="4548184"/>
            <a:ext cx="2514600" cy="1365892"/>
          </a:xfrm>
        </p:spPr>
        <p:txBody>
          <a:bodyPr>
            <a:noAutofit/>
          </a:bodyPr>
          <a:lstStyle/>
          <a:p>
            <a:pPr>
              <a:lnSpc>
                <a:spcPct val="70000"/>
              </a:lnSpc>
            </a:pPr>
            <a:r>
              <a:rPr lang="en-US" sz="2200" dirty="0">
                <a:cs typeface="Arial" panose="020B0604020202020204" pitchFamily="34" charset="0"/>
              </a:rPr>
              <a:t>Sara </a:t>
            </a:r>
            <a:r>
              <a:rPr lang="en-US" sz="2200" dirty="0" smtClean="0">
                <a:cs typeface="Arial" panose="020B0604020202020204" pitchFamily="34" charset="0"/>
              </a:rPr>
              <a:t>Feierstein</a:t>
            </a:r>
            <a:endParaRPr lang="en-US" sz="2200" dirty="0">
              <a:cs typeface="Arial" panose="020B0604020202020204" pitchFamily="34" charset="0"/>
            </a:endParaRPr>
          </a:p>
          <a:p>
            <a:pPr>
              <a:lnSpc>
                <a:spcPct val="70000"/>
              </a:lnSpc>
            </a:pPr>
            <a:r>
              <a:rPr lang="en-US" sz="1700" dirty="0" smtClean="0">
                <a:latin typeface="Franklin Gothic Book" panose="020B0503020102020204" pitchFamily="34" charset="0"/>
                <a:cs typeface="Arial" panose="020B0604020202020204" pitchFamily="34" charset="0"/>
              </a:rPr>
              <a:t>Program Officer, Knowledge Management</a:t>
            </a:r>
            <a:endParaRPr lang="en-US" sz="1700" dirty="0">
              <a:latin typeface="Franklin Gothic Book" panose="020B0503020102020204" pitchFamily="34" charset="0"/>
              <a:cs typeface="Arial" panose="020B0604020202020204" pitchFamily="34" charset="0"/>
            </a:endParaRPr>
          </a:p>
          <a:p>
            <a:pPr>
              <a:lnSpc>
                <a:spcPct val="70000"/>
              </a:lnSpc>
            </a:pPr>
            <a:r>
              <a:rPr lang="en-US" sz="1700" dirty="0" smtClean="0">
                <a:latin typeface="Franklin Gothic Book" panose="020B0503020102020204" pitchFamily="34" charset="0"/>
                <a:cs typeface="Arial" panose="020B0604020202020204" pitchFamily="34" charset="0"/>
              </a:rPr>
              <a:t>LISC</a:t>
            </a:r>
            <a:endParaRPr lang="en-US" sz="1700" dirty="0">
              <a:latin typeface="Franklin Gothic Book" panose="020B05030201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3509" y="1685390"/>
            <a:ext cx="2514595" cy="2514595"/>
          </a:xfrm>
          <a:prstGeom prst="rect">
            <a:avLst/>
          </a:prstGeom>
        </p:spPr>
      </p:pic>
      <p:cxnSp>
        <p:nvCxnSpPr>
          <p:cNvPr id="7" name="Straight Connector 6"/>
          <p:cNvCxnSpPr/>
          <p:nvPr/>
        </p:nvCxnSpPr>
        <p:spPr>
          <a:xfrm>
            <a:off x="9277232" y="409073"/>
            <a:ext cx="0" cy="5871410"/>
          </a:xfrm>
          <a:prstGeom prst="line">
            <a:avLst/>
          </a:prstGeom>
          <a:ln>
            <a:solidFill>
              <a:srgbClr val="2EB1D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625756" y="593467"/>
            <a:ext cx="2211888" cy="646331"/>
          </a:xfrm>
          <a:prstGeom prst="rect">
            <a:avLst/>
          </a:prstGeom>
        </p:spPr>
        <p:txBody>
          <a:bodyPr wrap="none">
            <a:spAutoFit/>
          </a:bodyPr>
          <a:lstStyle/>
          <a:p>
            <a:r>
              <a:rPr lang="en-US" sz="3600" b="1" dirty="0" smtClean="0">
                <a:latin typeface="Franklin Gothic Book" panose="020B0503020102020204" pitchFamily="34" charset="0"/>
              </a:rPr>
              <a:t>Moderator</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300161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Agenda</a:t>
            </a:r>
          </a:p>
        </p:txBody>
      </p:sp>
      <p:sp>
        <p:nvSpPr>
          <p:cNvPr id="3" name="Content Placeholder 2"/>
          <p:cNvSpPr>
            <a:spLocks noGrp="1"/>
          </p:cNvSpPr>
          <p:nvPr>
            <p:ph idx="1"/>
          </p:nvPr>
        </p:nvSpPr>
        <p:spPr>
          <a:xfrm>
            <a:off x="381000" y="1828800"/>
            <a:ext cx="5486400" cy="4117975"/>
          </a:xfrm>
        </p:spPr>
        <p:txBody>
          <a:bodyPr>
            <a:noAutofit/>
          </a:bodyPr>
          <a:lstStyle/>
          <a:p>
            <a:pPr marL="342900" indent="-342900">
              <a:buClr>
                <a:schemeClr val="tx1"/>
              </a:buClr>
              <a:buFont typeface="Arial" panose="020B0604020202020204" pitchFamily="34" charset="0"/>
              <a:buChar char="•"/>
            </a:pPr>
            <a:r>
              <a:rPr lang="en-US" sz="2400" dirty="0"/>
              <a:t>Brief </a:t>
            </a:r>
            <a:r>
              <a:rPr lang="en-US" sz="2400" b="1" dirty="0">
                <a:solidFill>
                  <a:srgbClr val="2EB1D1"/>
                </a:solidFill>
              </a:rPr>
              <a:t>intro</a:t>
            </a:r>
            <a:r>
              <a:rPr lang="en-US" sz="2400" b="1" dirty="0">
                <a:solidFill>
                  <a:srgbClr val="3588A1"/>
                </a:solidFill>
              </a:rPr>
              <a:t> </a:t>
            </a:r>
            <a:r>
              <a:rPr lang="en-US" sz="2400" dirty="0"/>
              <a:t>to </a:t>
            </a:r>
            <a:r>
              <a:rPr lang="en-US" sz="2400" dirty="0" smtClean="0"/>
              <a:t>Outcomes-based Financing</a:t>
            </a:r>
            <a:endParaRPr lang="en-US" sz="2400" dirty="0"/>
          </a:p>
          <a:p>
            <a:pPr marL="342900" indent="-342900">
              <a:buClr>
                <a:schemeClr val="tx1"/>
              </a:buClr>
              <a:buFont typeface="Arial" panose="020B0604020202020204" pitchFamily="34" charset="0"/>
              <a:buChar char="•"/>
            </a:pPr>
            <a:r>
              <a:rPr lang="en-US" sz="2400" b="1" dirty="0" smtClean="0">
                <a:solidFill>
                  <a:srgbClr val="2EB1D1"/>
                </a:solidFill>
              </a:rPr>
              <a:t>Overview</a:t>
            </a:r>
            <a:r>
              <a:rPr lang="en-US" sz="2400" dirty="0" smtClean="0"/>
              <a:t> of the Outcomes-based Line of Credit</a:t>
            </a:r>
          </a:p>
          <a:p>
            <a:pPr marL="342900" indent="-342900">
              <a:buClr>
                <a:schemeClr val="tx1"/>
              </a:buClr>
              <a:buFont typeface="Arial" panose="020B0604020202020204" pitchFamily="34" charset="0"/>
              <a:buChar char="•"/>
            </a:pPr>
            <a:r>
              <a:rPr lang="en-US" sz="2400" b="1" dirty="0">
                <a:solidFill>
                  <a:srgbClr val="2EB1D1"/>
                </a:solidFill>
              </a:rPr>
              <a:t>Benefits</a:t>
            </a:r>
            <a:r>
              <a:rPr lang="en-US" sz="2400" dirty="0"/>
              <a:t> and </a:t>
            </a:r>
            <a:r>
              <a:rPr lang="en-US" sz="2400" b="1" dirty="0">
                <a:solidFill>
                  <a:srgbClr val="2EB1D1"/>
                </a:solidFill>
              </a:rPr>
              <a:t>Risks</a:t>
            </a:r>
          </a:p>
          <a:p>
            <a:pPr marL="342900" indent="-342900">
              <a:buClr>
                <a:schemeClr val="tx1"/>
              </a:buClr>
              <a:buFont typeface="Arial" panose="020B0604020202020204" pitchFamily="34" charset="0"/>
              <a:buChar char="•"/>
            </a:pPr>
            <a:r>
              <a:rPr lang="en-US" sz="2400" dirty="0" smtClean="0"/>
              <a:t>Sample Model Walkthrough</a:t>
            </a:r>
          </a:p>
          <a:p>
            <a:pPr marL="342900" indent="-342900">
              <a:buClr>
                <a:schemeClr val="tx1"/>
              </a:buClr>
              <a:buFont typeface="Arial" panose="020B0604020202020204" pitchFamily="34" charset="0"/>
              <a:buChar char="•"/>
            </a:pPr>
            <a:r>
              <a:rPr lang="en-US" sz="2400" b="1" dirty="0" smtClean="0">
                <a:solidFill>
                  <a:srgbClr val="2EB1D1"/>
                </a:solidFill>
              </a:rPr>
              <a:t>Questions </a:t>
            </a:r>
            <a:r>
              <a:rPr lang="en-US" sz="2400" dirty="0"/>
              <a:t>and/or </a:t>
            </a:r>
            <a:r>
              <a:rPr lang="en-US" sz="2400" b="1" dirty="0">
                <a:solidFill>
                  <a:srgbClr val="2EB1D1"/>
                </a:solidFill>
              </a:rPr>
              <a:t>comments</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4749BECD-3273-4FE3-BD63-F549C359A7E1}" type="slidenum">
              <a:rPr lang="en-US" smtClean="0"/>
              <a:t>3</a:t>
            </a:fld>
            <a:endParaRPr lang="en-US"/>
          </a:p>
        </p:txBody>
      </p:sp>
      <p:pic>
        <p:nvPicPr>
          <p:cNvPr id="5" name="Content Placeholder 18"/>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941462" y="987522"/>
            <a:ext cx="2485923" cy="2423311"/>
          </a:xfrm>
        </p:spPr>
      </p:pic>
      <p:pic>
        <p:nvPicPr>
          <p:cNvPr id="6" name="Content Placeholder 15"/>
          <p:cNvPicPr>
            <a:picLocks noGrp="1" noChangeAspect="1"/>
          </p:cNvPicPr>
          <p:nvPr>
            <p:ph sz="quarter" idx="4294967295"/>
          </p:nvPr>
        </p:nvPicPr>
        <p:blipFill rotWithShape="1">
          <a:blip r:embed="rId3" cstate="print">
            <a:extLst>
              <a:ext uri="{28A0092B-C50C-407E-A947-70E740481C1C}">
                <a14:useLocalDpi xmlns:a14="http://schemas.microsoft.com/office/drawing/2010/main"/>
              </a:ext>
            </a:extLst>
          </a:blip>
          <a:srcRect/>
          <a:stretch/>
        </p:blipFill>
        <p:spPr>
          <a:xfrm>
            <a:off x="9195942" y="2496066"/>
            <a:ext cx="2511819" cy="243413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41462" y="3995049"/>
            <a:ext cx="2519197" cy="2405751"/>
          </a:xfrm>
          <a:prstGeom prst="rect">
            <a:avLst/>
          </a:prstGeom>
        </p:spPr>
      </p:pic>
    </p:spTree>
    <p:extLst>
      <p:ext uri="{BB962C8B-B14F-4D97-AF65-F5344CB8AC3E}">
        <p14:creationId xmlns:p14="http://schemas.microsoft.com/office/powerpoint/2010/main" val="1812567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B1D1"/>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3352800" y="2743200"/>
            <a:ext cx="5486400" cy="1847088"/>
          </a:xfrm>
        </p:spPr>
        <p:txBody>
          <a:bodyPr anchor="t" anchorCtr="0">
            <a:normAutofit/>
          </a:bodyPr>
          <a:lstStyle/>
          <a:p>
            <a:pPr algn="ctr"/>
            <a:r>
              <a:rPr lang="en-US" sz="3600" dirty="0" smtClean="0">
                <a:solidFill>
                  <a:schemeClr val="bg1"/>
                </a:solidFill>
              </a:rPr>
              <a:t>What is Outcomes-based Financing?</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4749BECD-3273-4FE3-BD63-F549C359A7E1}" type="slidenum">
              <a:rPr lang="en-US" smtClean="0"/>
              <a:t>4</a:t>
            </a:fld>
            <a:endParaRPr lang="en-US" dirty="0"/>
          </a:p>
        </p:txBody>
      </p:sp>
    </p:spTree>
    <p:extLst>
      <p:ext uri="{BB962C8B-B14F-4D97-AF65-F5344CB8AC3E}">
        <p14:creationId xmlns:p14="http://schemas.microsoft.com/office/powerpoint/2010/main" val="325222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49BECD-3273-4FE3-BD63-F549C359A7E1}" type="slidenum">
              <a:rPr lang="en-US" smtClean="0"/>
              <a:t>5</a:t>
            </a:fld>
            <a:endParaRPr lang="en-US"/>
          </a:p>
        </p:txBody>
      </p:sp>
      <p:grpSp>
        <p:nvGrpSpPr>
          <p:cNvPr id="58" name="Group 57"/>
          <p:cNvGrpSpPr/>
          <p:nvPr/>
        </p:nvGrpSpPr>
        <p:grpSpPr>
          <a:xfrm>
            <a:off x="2513380" y="1727809"/>
            <a:ext cx="7165240" cy="4827582"/>
            <a:chOff x="2513380" y="1250789"/>
            <a:chExt cx="7165240" cy="4827582"/>
          </a:xfrm>
        </p:grpSpPr>
        <p:sp>
          <p:nvSpPr>
            <p:cNvPr id="4" name="Rectangle 3"/>
            <p:cNvSpPr/>
            <p:nvPr/>
          </p:nvSpPr>
          <p:spPr>
            <a:xfrm>
              <a:off x="5953649" y="2989236"/>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algn="ctr">
                <a:defRPr/>
              </a:pPr>
              <a:r>
                <a:rPr lang="en-US" b="1" kern="0" dirty="0" smtClean="0">
                  <a:solidFill>
                    <a:schemeClr val="bg1"/>
                  </a:solidFill>
                  <a:latin typeface="Franklin Gothic Book" panose="020B0503020102020204" pitchFamily="34" charset="0"/>
                  <a:cs typeface="Arial" panose="020B0604020202020204" pitchFamily="34" charset="0"/>
                </a:rPr>
                <a:t>Service Provider</a:t>
              </a:r>
              <a:endParaRPr lang="en-US" b="1" kern="0" dirty="0">
                <a:solidFill>
                  <a:schemeClr val="bg1"/>
                </a:solidFill>
                <a:latin typeface="Franklin Gothic Book" panose="020B0503020102020204" pitchFamily="34" charset="0"/>
                <a:cs typeface="Arial" panose="020B0604020202020204" pitchFamily="34" charset="0"/>
              </a:endParaRPr>
            </a:p>
          </p:txBody>
        </p:sp>
        <p:sp>
          <p:nvSpPr>
            <p:cNvPr id="10" name="Rectangle 9"/>
            <p:cNvSpPr/>
            <p:nvPr/>
          </p:nvSpPr>
          <p:spPr>
            <a:xfrm>
              <a:off x="5949077" y="4592839"/>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Franklin Gothic Book" panose="020B0503020102020204" pitchFamily="34" charset="0"/>
                </a:rPr>
                <a:t>Beneficiaries</a:t>
              </a:r>
              <a:endParaRPr kumimoji="0" lang="en-US" sz="1800" b="1" i="0" u="none" strike="noStrike" kern="0" cap="none" spc="0" normalizeH="0" baseline="0" noProof="0" dirty="0">
                <a:ln>
                  <a:noFill/>
                </a:ln>
                <a:solidFill>
                  <a:prstClr val="white"/>
                </a:solidFill>
                <a:effectLst/>
                <a:uLnTx/>
                <a:uFillTx/>
                <a:latin typeface="Franklin Gothic Book" panose="020B0503020102020204" pitchFamily="34" charset="0"/>
              </a:endParaRPr>
            </a:p>
          </p:txBody>
        </p:sp>
        <p:cxnSp>
          <p:nvCxnSpPr>
            <p:cNvPr id="11" name="Straight Arrow Connector 10"/>
            <p:cNvCxnSpPr/>
            <p:nvPr/>
          </p:nvCxnSpPr>
          <p:spPr>
            <a:xfrm>
              <a:off x="6153017" y="2091388"/>
              <a:ext cx="0" cy="896112"/>
            </a:xfrm>
            <a:prstGeom prst="straightConnector1">
              <a:avLst/>
            </a:prstGeom>
            <a:noFill/>
            <a:ln w="28575" cap="flat" cmpd="sng" algn="ctr">
              <a:solidFill>
                <a:srgbClr val="ED7D31"/>
              </a:solidFill>
              <a:prstDash val="solid"/>
              <a:miter lim="800000"/>
              <a:headEnd type="triangle"/>
              <a:tailEnd type="none"/>
            </a:ln>
            <a:effectLst/>
          </p:spPr>
        </p:cxnSp>
        <p:cxnSp>
          <p:nvCxnSpPr>
            <p:cNvPr id="12" name="Straight Arrow Connector 11"/>
            <p:cNvCxnSpPr/>
            <p:nvPr/>
          </p:nvCxnSpPr>
          <p:spPr>
            <a:xfrm flipV="1">
              <a:off x="7628740" y="2091388"/>
              <a:ext cx="0" cy="896112"/>
            </a:xfrm>
            <a:prstGeom prst="straightConnector1">
              <a:avLst/>
            </a:prstGeom>
            <a:noFill/>
            <a:ln w="28575" cap="flat" cmpd="sng" algn="ctr">
              <a:solidFill>
                <a:srgbClr val="134855"/>
              </a:solidFill>
              <a:prstDash val="solid"/>
              <a:miter lim="800000"/>
              <a:headEnd type="triangle"/>
              <a:tailEnd type="none"/>
            </a:ln>
            <a:effectLst/>
          </p:spPr>
        </p:cxnSp>
        <p:sp>
          <p:nvSpPr>
            <p:cNvPr id="13" name="Rectangle 12"/>
            <p:cNvSpPr/>
            <p:nvPr/>
          </p:nvSpPr>
          <p:spPr>
            <a:xfrm>
              <a:off x="2513380" y="2989236"/>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algn="ctr">
                <a:defRPr/>
              </a:pPr>
              <a:r>
                <a:rPr lang="en-US" sz="1400" b="1" kern="0" dirty="0" smtClean="0">
                  <a:solidFill>
                    <a:schemeClr val="bg1"/>
                  </a:solidFill>
                  <a:latin typeface="Arial" panose="020B0604020202020204" pitchFamily="34" charset="0"/>
                  <a:cs typeface="Arial" panose="020B0604020202020204" pitchFamily="34" charset="0"/>
                </a:rPr>
                <a:t>Government / Philanthropic Entity</a:t>
              </a:r>
              <a:endParaRPr lang="en-US" sz="1400" b="1" kern="0" dirty="0">
                <a:solidFill>
                  <a:schemeClr val="bg1"/>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6839194" y="2091388"/>
              <a:ext cx="0" cy="897848"/>
            </a:xfrm>
            <a:prstGeom prst="line">
              <a:avLst/>
            </a:prstGeom>
            <a:noFill/>
            <a:ln w="28575" cap="flat" cmpd="sng" algn="ctr">
              <a:solidFill>
                <a:srgbClr val="9BDAE9"/>
              </a:solidFill>
              <a:prstDash val="solid"/>
              <a:miter lim="800000"/>
            </a:ln>
            <a:effectLst/>
          </p:spPr>
        </p:cxnSp>
        <p:cxnSp>
          <p:nvCxnSpPr>
            <p:cNvPr id="15" name="Straight Connector 14"/>
            <p:cNvCxnSpPr/>
            <p:nvPr/>
          </p:nvCxnSpPr>
          <p:spPr>
            <a:xfrm flipV="1">
              <a:off x="6839194" y="3796359"/>
              <a:ext cx="0" cy="772462"/>
            </a:xfrm>
            <a:prstGeom prst="line">
              <a:avLst/>
            </a:prstGeom>
            <a:noFill/>
            <a:ln w="28575" cap="flat" cmpd="sng" algn="ctr">
              <a:solidFill>
                <a:srgbClr val="F4C946"/>
              </a:solidFill>
              <a:prstDash val="dash"/>
              <a:miter lim="800000"/>
            </a:ln>
            <a:effectLst/>
          </p:spPr>
        </p:cxnSp>
        <p:cxnSp>
          <p:nvCxnSpPr>
            <p:cNvPr id="16" name="Straight Arrow Connector 15"/>
            <p:cNvCxnSpPr>
              <a:endCxn id="4" idx="1"/>
            </p:cNvCxnSpPr>
            <p:nvPr/>
          </p:nvCxnSpPr>
          <p:spPr>
            <a:xfrm>
              <a:off x="4360468" y="3409860"/>
              <a:ext cx="1593181" cy="0"/>
            </a:xfrm>
            <a:prstGeom prst="straightConnector1">
              <a:avLst/>
            </a:prstGeom>
            <a:noFill/>
            <a:ln w="28575" cap="flat" cmpd="sng" algn="ctr">
              <a:solidFill>
                <a:srgbClr val="ED7D31"/>
              </a:solidFill>
              <a:prstDash val="solid"/>
              <a:miter lim="800000"/>
              <a:tailEnd type="triangle"/>
            </a:ln>
            <a:effectLst/>
          </p:spPr>
        </p:cxnSp>
        <p:cxnSp>
          <p:nvCxnSpPr>
            <p:cNvPr id="17" name="Straight Connector 16"/>
            <p:cNvCxnSpPr/>
            <p:nvPr/>
          </p:nvCxnSpPr>
          <p:spPr>
            <a:xfrm>
              <a:off x="4360468" y="3251564"/>
              <a:ext cx="1588609" cy="0"/>
            </a:xfrm>
            <a:prstGeom prst="line">
              <a:avLst/>
            </a:prstGeom>
            <a:noFill/>
            <a:ln w="28575" cap="flat" cmpd="sng" algn="ctr">
              <a:solidFill>
                <a:srgbClr val="9BDAE9"/>
              </a:solidFill>
              <a:prstDash val="solid"/>
              <a:miter lim="800000"/>
            </a:ln>
            <a:effectLst/>
          </p:spPr>
        </p:cxnSp>
        <p:grpSp>
          <p:nvGrpSpPr>
            <p:cNvPr id="18" name="Group 17"/>
            <p:cNvGrpSpPr/>
            <p:nvPr/>
          </p:nvGrpSpPr>
          <p:grpSpPr>
            <a:xfrm>
              <a:off x="3724322" y="5832150"/>
              <a:ext cx="5954298" cy="246221"/>
              <a:chOff x="1433996" y="5918651"/>
              <a:chExt cx="5954298" cy="246221"/>
            </a:xfrm>
          </p:grpSpPr>
          <p:cxnSp>
            <p:nvCxnSpPr>
              <p:cNvPr id="19" name="Straight Connector 18"/>
              <p:cNvCxnSpPr/>
              <p:nvPr/>
            </p:nvCxnSpPr>
            <p:spPr>
              <a:xfrm>
                <a:off x="3326808" y="6041761"/>
                <a:ext cx="385260" cy="0"/>
              </a:xfrm>
              <a:prstGeom prst="line">
                <a:avLst/>
              </a:prstGeom>
              <a:noFill/>
              <a:ln w="28575" cap="flat" cmpd="sng" algn="ctr">
                <a:solidFill>
                  <a:srgbClr val="134855"/>
                </a:solidFill>
                <a:prstDash val="solid"/>
                <a:miter lim="800000"/>
              </a:ln>
              <a:effectLst/>
            </p:spPr>
          </p:cxnSp>
          <p:sp>
            <p:nvSpPr>
              <p:cNvPr id="20" name="TextBox 19"/>
              <p:cNvSpPr txBox="1"/>
              <p:nvPr/>
            </p:nvSpPr>
            <p:spPr>
              <a:xfrm>
                <a:off x="3671174" y="5918651"/>
                <a:ext cx="91304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Investment</a:t>
                </a:r>
              </a:p>
            </p:txBody>
          </p:sp>
          <p:cxnSp>
            <p:nvCxnSpPr>
              <p:cNvPr id="21" name="Straight Connector 20"/>
              <p:cNvCxnSpPr/>
              <p:nvPr/>
            </p:nvCxnSpPr>
            <p:spPr>
              <a:xfrm>
                <a:off x="4587601" y="6041761"/>
                <a:ext cx="385260" cy="0"/>
              </a:xfrm>
              <a:prstGeom prst="line">
                <a:avLst/>
              </a:prstGeom>
              <a:noFill/>
              <a:ln w="28575" cap="flat" cmpd="sng" algn="ctr">
                <a:solidFill>
                  <a:srgbClr val="ED7D31"/>
                </a:solidFill>
                <a:prstDash val="solid"/>
                <a:miter lim="800000"/>
              </a:ln>
              <a:effectLst/>
            </p:spPr>
          </p:cxnSp>
          <p:sp>
            <p:nvSpPr>
              <p:cNvPr id="22" name="TextBox 21"/>
              <p:cNvSpPr txBox="1"/>
              <p:nvPr/>
            </p:nvSpPr>
            <p:spPr>
              <a:xfrm>
                <a:off x="4931966" y="5918651"/>
                <a:ext cx="145094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Outcome Payment</a:t>
                </a:r>
              </a:p>
            </p:txBody>
          </p:sp>
          <p:cxnSp>
            <p:nvCxnSpPr>
              <p:cNvPr id="23" name="Straight Connector 22"/>
              <p:cNvCxnSpPr/>
              <p:nvPr/>
            </p:nvCxnSpPr>
            <p:spPr>
              <a:xfrm>
                <a:off x="1433996" y="6041761"/>
                <a:ext cx="384048" cy="0"/>
              </a:xfrm>
              <a:prstGeom prst="line">
                <a:avLst/>
              </a:prstGeom>
              <a:noFill/>
              <a:ln w="28575" cap="flat" cmpd="sng" algn="ctr">
                <a:solidFill>
                  <a:srgbClr val="9BDAE9"/>
                </a:solidFill>
                <a:prstDash val="solid"/>
                <a:miter lim="800000"/>
              </a:ln>
              <a:effectLst/>
            </p:spPr>
          </p:cxnSp>
          <p:sp>
            <p:nvSpPr>
              <p:cNvPr id="24" name="TextBox 23"/>
              <p:cNvSpPr txBox="1"/>
              <p:nvPr/>
            </p:nvSpPr>
            <p:spPr>
              <a:xfrm>
                <a:off x="1777149" y="5918651"/>
                <a:ext cx="159055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Contractual Agreements</a:t>
                </a:r>
              </a:p>
            </p:txBody>
          </p:sp>
          <p:cxnSp>
            <p:nvCxnSpPr>
              <p:cNvPr id="25" name="Straight Connector 24"/>
              <p:cNvCxnSpPr/>
              <p:nvPr/>
            </p:nvCxnSpPr>
            <p:spPr>
              <a:xfrm>
                <a:off x="6342017" y="6041761"/>
                <a:ext cx="385260" cy="0"/>
              </a:xfrm>
              <a:prstGeom prst="line">
                <a:avLst/>
              </a:prstGeom>
              <a:noFill/>
              <a:ln w="28575" cap="flat" cmpd="sng" algn="ctr">
                <a:solidFill>
                  <a:srgbClr val="F4C946"/>
                </a:solidFill>
                <a:prstDash val="dash"/>
                <a:miter lim="800000"/>
              </a:ln>
              <a:effectLst/>
            </p:spPr>
          </p:cxnSp>
          <p:sp>
            <p:nvSpPr>
              <p:cNvPr id="26" name="TextBox 25"/>
              <p:cNvSpPr txBox="1"/>
              <p:nvPr/>
            </p:nvSpPr>
            <p:spPr>
              <a:xfrm>
                <a:off x="6686382" y="5918651"/>
                <a:ext cx="70191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Services</a:t>
                </a:r>
              </a:p>
            </p:txBody>
          </p:sp>
        </p:grpSp>
        <p:sp>
          <p:nvSpPr>
            <p:cNvPr id="27" name="TextBox 26"/>
            <p:cNvSpPr txBox="1"/>
            <p:nvPr/>
          </p:nvSpPr>
          <p:spPr>
            <a:xfrm>
              <a:off x="7802160" y="2129313"/>
              <a:ext cx="1128676" cy="553998"/>
            </a:xfrm>
            <a:prstGeom prst="rect">
              <a:avLst/>
            </a:prstGeom>
            <a:noFill/>
          </p:spPr>
          <p:txBody>
            <a:bodyPr wrap="square" rtlCol="0">
              <a:spAutoFit/>
            </a:bodyPr>
            <a:lstStyle/>
            <a:p>
              <a:pPr algn="ctr"/>
              <a:r>
                <a:rPr lang="en-US" sz="1000" dirty="0">
                  <a:solidFill>
                    <a:prstClr val="black"/>
                  </a:solidFill>
                  <a:latin typeface="Arial" panose="020B0604020202020204" pitchFamily="34" charset="0"/>
                  <a:cs typeface="Arial" panose="020B0604020202020204" pitchFamily="34" charset="0"/>
                </a:rPr>
                <a:t>Provide up-front </a:t>
              </a:r>
              <a:r>
                <a:rPr lang="en-US" sz="1000" dirty="0" smtClean="0">
                  <a:solidFill>
                    <a:prstClr val="black"/>
                  </a:solidFill>
                  <a:latin typeface="Arial" panose="020B0604020202020204" pitchFamily="34" charset="0"/>
                  <a:cs typeface="Arial" panose="020B0604020202020204" pitchFamily="34" charset="0"/>
                </a:rPr>
                <a:t>financing, as needed</a:t>
              </a:r>
              <a:endParaRPr lang="en-US" sz="1000" dirty="0">
                <a:solidFill>
                  <a:prstClr val="black"/>
                </a:solidFill>
                <a:latin typeface="Arial" panose="020B0604020202020204" pitchFamily="34" charset="0"/>
                <a:cs typeface="Arial" panose="020B0604020202020204" pitchFamily="34" charset="0"/>
              </a:endParaRPr>
            </a:p>
          </p:txBody>
        </p:sp>
        <p:sp>
          <p:nvSpPr>
            <p:cNvPr id="28" name="Oval 27"/>
            <p:cNvSpPr/>
            <p:nvPr/>
          </p:nvSpPr>
          <p:spPr>
            <a:xfrm>
              <a:off x="7665724" y="2166088"/>
              <a:ext cx="182880" cy="183645"/>
            </a:xfrm>
            <a:prstGeom prst="ellipse">
              <a:avLst/>
            </a:prstGeom>
            <a:solidFill>
              <a:srgbClr val="F4C946"/>
            </a:solidFill>
            <a:ln w="12700" cap="flat" cmpd="sng" algn="ctr">
              <a:solidFill>
                <a:srgbClr val="F4C946"/>
              </a:solidFill>
              <a:prstDash val="solid"/>
              <a:miter lim="800000"/>
            </a:ln>
            <a:effectLst/>
          </p:spPr>
          <p:txBody>
            <a:bodyPr rtlCol="0" anchor="ctr"/>
            <a:lstStyle/>
            <a:p>
              <a:pPr algn="ctr">
                <a:defRPr/>
              </a:pPr>
              <a:r>
                <a:rPr lang="en-US" sz="1000" kern="0" dirty="0">
                  <a:solidFill>
                    <a:prstClr val="white"/>
                  </a:solidFill>
                  <a:latin typeface="Arial" panose="020B0604020202020204" pitchFamily="34" charset="0"/>
                  <a:cs typeface="Arial" panose="020B0604020202020204" pitchFamily="34" charset="0"/>
                </a:rPr>
                <a:t>1</a:t>
              </a:r>
            </a:p>
          </p:txBody>
        </p:sp>
        <p:sp>
          <p:nvSpPr>
            <p:cNvPr id="29" name="TextBox 28"/>
            <p:cNvSpPr txBox="1"/>
            <p:nvPr/>
          </p:nvSpPr>
          <p:spPr>
            <a:xfrm>
              <a:off x="7377183" y="3910105"/>
              <a:ext cx="2196479" cy="400110"/>
            </a:xfrm>
            <a:prstGeom prst="rect">
              <a:avLst/>
            </a:prstGeom>
            <a:noFill/>
          </p:spPr>
          <p:txBody>
            <a:bodyPr wrap="square" rtlCol="0">
              <a:spAutoFit/>
            </a:bodyPr>
            <a:lstStyle/>
            <a:p>
              <a:pPr algn="ctr"/>
              <a:r>
                <a:rPr lang="en-US" sz="1000" dirty="0" smtClean="0">
                  <a:solidFill>
                    <a:prstClr val="black"/>
                  </a:solidFill>
                  <a:latin typeface="Arial" panose="020B0604020202020204" pitchFamily="34" charset="0"/>
                  <a:cs typeface="Arial" panose="020B0604020202020204" pitchFamily="34" charset="0"/>
                </a:rPr>
                <a:t>Provide services to beneficiaries to achieve outcomes</a:t>
              </a:r>
              <a:endParaRPr lang="en-US" sz="1000" dirty="0">
                <a:solidFill>
                  <a:prstClr val="black"/>
                </a:solidFill>
                <a:latin typeface="Arial" panose="020B0604020202020204" pitchFamily="34" charset="0"/>
                <a:cs typeface="Arial" panose="020B0604020202020204" pitchFamily="34" charset="0"/>
              </a:endParaRPr>
            </a:p>
          </p:txBody>
        </p:sp>
        <p:sp>
          <p:nvSpPr>
            <p:cNvPr id="30" name="Oval 29"/>
            <p:cNvSpPr/>
            <p:nvPr/>
          </p:nvSpPr>
          <p:spPr>
            <a:xfrm>
              <a:off x="7285743" y="3910105"/>
              <a:ext cx="182880" cy="183645"/>
            </a:xfrm>
            <a:prstGeom prst="ellipse">
              <a:avLst/>
            </a:prstGeom>
            <a:solidFill>
              <a:srgbClr val="9BDBE9"/>
            </a:solidFill>
            <a:ln w="12700" cap="flat" cmpd="sng" algn="ctr">
              <a:solidFill>
                <a:srgbClr val="9BDBE9"/>
              </a:solidFill>
              <a:prstDash val="solid"/>
              <a:miter lim="800000"/>
            </a:ln>
            <a:effectLst/>
          </p:spPr>
          <p:txBody>
            <a:bodyPr rtlCol="0" anchor="ctr"/>
            <a:lstStyle/>
            <a:p>
              <a:pPr algn="ctr">
                <a:defRPr/>
              </a:pPr>
              <a:r>
                <a:rPr lang="en-US" sz="1000" kern="0" dirty="0">
                  <a:solidFill>
                    <a:prstClr val="white"/>
                  </a:solidFill>
                  <a:latin typeface="Arial" panose="020B0604020202020204" pitchFamily="34" charset="0"/>
                  <a:cs typeface="Arial" panose="020B0604020202020204" pitchFamily="34" charset="0"/>
                </a:rPr>
                <a:t>2</a:t>
              </a:r>
            </a:p>
          </p:txBody>
        </p:sp>
        <p:sp>
          <p:nvSpPr>
            <p:cNvPr id="31" name="TextBox 30"/>
            <p:cNvSpPr txBox="1"/>
            <p:nvPr/>
          </p:nvSpPr>
          <p:spPr>
            <a:xfrm>
              <a:off x="4522486" y="3450752"/>
              <a:ext cx="1506489" cy="400110"/>
            </a:xfrm>
            <a:prstGeom prst="rect">
              <a:avLst/>
            </a:prstGeom>
            <a:noFill/>
          </p:spPr>
          <p:txBody>
            <a:bodyPr wrap="square" rtlCol="0">
              <a:spAutoFit/>
            </a:bodyPr>
            <a:lstStyle/>
            <a:p>
              <a:r>
                <a:rPr lang="en-US" sz="1000" dirty="0" smtClean="0">
                  <a:solidFill>
                    <a:prstClr val="black"/>
                  </a:solidFill>
                  <a:latin typeface="Arial" panose="020B0604020202020204" pitchFamily="34" charset="0"/>
                  <a:cs typeface="Arial" panose="020B0604020202020204" pitchFamily="34" charset="0"/>
                </a:rPr>
                <a:t>Pay outcomes based payment, if successful</a:t>
              </a:r>
              <a:endParaRPr lang="en-US" sz="1000" dirty="0">
                <a:solidFill>
                  <a:prstClr val="black"/>
                </a:solidFill>
                <a:latin typeface="Arial" panose="020B0604020202020204" pitchFamily="34" charset="0"/>
                <a:cs typeface="Arial" panose="020B0604020202020204" pitchFamily="34" charset="0"/>
              </a:endParaRPr>
            </a:p>
          </p:txBody>
        </p:sp>
        <p:sp>
          <p:nvSpPr>
            <p:cNvPr id="32" name="Oval 31"/>
            <p:cNvSpPr/>
            <p:nvPr/>
          </p:nvSpPr>
          <p:spPr>
            <a:xfrm>
              <a:off x="4400511" y="3450752"/>
              <a:ext cx="182880" cy="183645"/>
            </a:xfrm>
            <a:prstGeom prst="ellipse">
              <a:avLst/>
            </a:prstGeom>
            <a:solidFill>
              <a:srgbClr val="9BDBE9"/>
            </a:solidFill>
            <a:ln w="12700" cap="flat" cmpd="sng" algn="ctr">
              <a:solidFill>
                <a:srgbClr val="9BDBE9"/>
              </a:solidFill>
              <a:prstDash val="solid"/>
              <a:miter lim="800000"/>
            </a:ln>
            <a:effectLst/>
          </p:spPr>
          <p:txBody>
            <a:bodyPr rtlCol="0" anchor="ctr"/>
            <a:lstStyle/>
            <a:p>
              <a:pPr algn="ctr">
                <a:defRPr/>
              </a:pPr>
              <a:r>
                <a:rPr lang="en-US" sz="1000" kern="0" dirty="0">
                  <a:solidFill>
                    <a:prstClr val="white"/>
                  </a:solidFill>
                  <a:latin typeface="Arial" panose="020B0604020202020204" pitchFamily="34" charset="0"/>
                  <a:cs typeface="Arial" panose="020B0604020202020204" pitchFamily="34" charset="0"/>
                </a:rPr>
                <a:t>4</a:t>
              </a:r>
            </a:p>
          </p:txBody>
        </p:sp>
        <p:sp>
          <p:nvSpPr>
            <p:cNvPr id="33" name="TextBox 32"/>
            <p:cNvSpPr txBox="1"/>
            <p:nvPr/>
          </p:nvSpPr>
          <p:spPr>
            <a:xfrm>
              <a:off x="4731676" y="2129313"/>
              <a:ext cx="1454229" cy="400110"/>
            </a:xfrm>
            <a:prstGeom prst="rect">
              <a:avLst/>
            </a:prstGeom>
            <a:noFill/>
          </p:spPr>
          <p:txBody>
            <a:bodyPr wrap="square" rtlCol="0">
              <a:spAutoFit/>
            </a:bodyPr>
            <a:lstStyle/>
            <a:p>
              <a:pPr algn="ctr"/>
              <a:r>
                <a:rPr lang="en-US" sz="1000" dirty="0">
                  <a:solidFill>
                    <a:prstClr val="black"/>
                  </a:solidFill>
                  <a:latin typeface="Arial" panose="020B0604020202020204" pitchFamily="34" charset="0"/>
                  <a:cs typeface="Arial" panose="020B0604020202020204" pitchFamily="34" charset="0"/>
                </a:rPr>
                <a:t>Receive </a:t>
              </a:r>
              <a:r>
                <a:rPr lang="en-US" sz="1000" dirty="0" smtClean="0">
                  <a:solidFill>
                    <a:prstClr val="black"/>
                  </a:solidFill>
                  <a:latin typeface="Arial" panose="020B0604020202020204" pitchFamily="34" charset="0"/>
                  <a:cs typeface="Arial" panose="020B0604020202020204" pitchFamily="34" charset="0"/>
                </a:rPr>
                <a:t>outcome based </a:t>
              </a:r>
              <a:r>
                <a:rPr lang="en-US" sz="1000" dirty="0">
                  <a:solidFill>
                    <a:prstClr val="black"/>
                  </a:solidFill>
                  <a:latin typeface="Arial" panose="020B0604020202020204" pitchFamily="34" charset="0"/>
                  <a:cs typeface="Arial" panose="020B0604020202020204" pitchFamily="34" charset="0"/>
                </a:rPr>
                <a:t>payment</a:t>
              </a:r>
            </a:p>
          </p:txBody>
        </p:sp>
        <p:sp>
          <p:nvSpPr>
            <p:cNvPr id="34" name="Oval 33"/>
            <p:cNvSpPr/>
            <p:nvPr/>
          </p:nvSpPr>
          <p:spPr>
            <a:xfrm>
              <a:off x="4673047" y="2129314"/>
              <a:ext cx="182880" cy="183645"/>
            </a:xfrm>
            <a:prstGeom prst="ellipse">
              <a:avLst/>
            </a:prstGeom>
            <a:solidFill>
              <a:srgbClr val="F4C946"/>
            </a:solidFill>
            <a:ln w="12700" cap="flat" cmpd="sng" algn="ctr">
              <a:solidFill>
                <a:srgbClr val="F4C946"/>
              </a:solidFill>
              <a:prstDash val="solid"/>
              <a:miter lim="800000"/>
            </a:ln>
            <a:effectLst/>
          </p:spPr>
          <p:txBody>
            <a:bodyPr rtlCol="0" anchor="ctr"/>
            <a:lstStyle/>
            <a:p>
              <a:pPr algn="ctr">
                <a:defRPr/>
              </a:pPr>
              <a:r>
                <a:rPr lang="en-US" sz="1000" kern="0" dirty="0">
                  <a:solidFill>
                    <a:prstClr val="white"/>
                  </a:solidFill>
                  <a:latin typeface="Arial" panose="020B0604020202020204" pitchFamily="34" charset="0"/>
                  <a:cs typeface="Arial" panose="020B0604020202020204" pitchFamily="34" charset="0"/>
                </a:rPr>
                <a:t>5</a:t>
              </a:r>
            </a:p>
          </p:txBody>
        </p:sp>
        <p:grpSp>
          <p:nvGrpSpPr>
            <p:cNvPr id="35" name="Group 34"/>
            <p:cNvGrpSpPr/>
            <p:nvPr/>
          </p:nvGrpSpPr>
          <p:grpSpPr>
            <a:xfrm>
              <a:off x="6444533" y="2374806"/>
              <a:ext cx="272044" cy="412370"/>
              <a:chOff x="8170079" y="2434805"/>
              <a:chExt cx="272044" cy="412370"/>
            </a:xfrm>
          </p:grpSpPr>
          <p:sp>
            <p:nvSpPr>
              <p:cNvPr id="36" name="Folded Corner 35"/>
              <p:cNvSpPr/>
              <p:nvPr/>
            </p:nvSpPr>
            <p:spPr>
              <a:xfrm rot="10800000">
                <a:off x="8170079" y="2434805"/>
                <a:ext cx="272044" cy="412370"/>
              </a:xfrm>
              <a:prstGeom prst="foldedCorner">
                <a:avLst/>
              </a:prstGeom>
              <a:noFill/>
              <a:ln w="12700" cap="flat" cmpd="sng" algn="ctr">
                <a:solidFill>
                  <a:srgbClr val="1348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7" name="Straight Connector 36"/>
              <p:cNvCxnSpPr/>
              <p:nvPr/>
            </p:nvCxnSpPr>
            <p:spPr>
              <a:xfrm>
                <a:off x="8197665" y="2615808"/>
                <a:ext cx="224830" cy="0"/>
              </a:xfrm>
              <a:prstGeom prst="line">
                <a:avLst/>
              </a:prstGeom>
              <a:noFill/>
              <a:ln w="6350" cap="flat" cmpd="sng" algn="ctr">
                <a:solidFill>
                  <a:srgbClr val="134855"/>
                </a:solidFill>
                <a:prstDash val="solid"/>
                <a:miter lim="800000"/>
              </a:ln>
              <a:effectLst/>
            </p:spPr>
          </p:cxnSp>
          <p:grpSp>
            <p:nvGrpSpPr>
              <p:cNvPr id="38" name="Group 37"/>
              <p:cNvGrpSpPr/>
              <p:nvPr/>
            </p:nvGrpSpPr>
            <p:grpSpPr>
              <a:xfrm>
                <a:off x="8193686" y="2537621"/>
                <a:ext cx="224830" cy="234562"/>
                <a:chOff x="8205616" y="2537621"/>
                <a:chExt cx="224830" cy="234562"/>
              </a:xfrm>
            </p:grpSpPr>
            <p:cxnSp>
              <p:nvCxnSpPr>
                <p:cNvPr id="39" name="Straight Connector 38"/>
                <p:cNvCxnSpPr/>
                <p:nvPr/>
              </p:nvCxnSpPr>
              <p:spPr>
                <a:xfrm>
                  <a:off x="8244636" y="2537621"/>
                  <a:ext cx="185810" cy="0"/>
                </a:xfrm>
                <a:prstGeom prst="line">
                  <a:avLst/>
                </a:prstGeom>
                <a:noFill/>
                <a:ln w="6350" cap="flat" cmpd="sng" algn="ctr">
                  <a:solidFill>
                    <a:srgbClr val="134855"/>
                  </a:solidFill>
                  <a:prstDash val="solid"/>
                  <a:miter lim="800000"/>
                </a:ln>
                <a:effectLst/>
              </p:spPr>
            </p:cxnSp>
            <p:cxnSp>
              <p:nvCxnSpPr>
                <p:cNvPr id="40" name="Straight Connector 39"/>
                <p:cNvCxnSpPr/>
                <p:nvPr/>
              </p:nvCxnSpPr>
              <p:spPr>
                <a:xfrm>
                  <a:off x="8205616" y="2693995"/>
                  <a:ext cx="224830" cy="0"/>
                </a:xfrm>
                <a:prstGeom prst="line">
                  <a:avLst/>
                </a:prstGeom>
                <a:noFill/>
                <a:ln w="6350" cap="flat" cmpd="sng" algn="ctr">
                  <a:solidFill>
                    <a:srgbClr val="134855"/>
                  </a:solidFill>
                  <a:prstDash val="solid"/>
                  <a:miter lim="800000"/>
                </a:ln>
                <a:effectLst/>
              </p:spPr>
            </p:cxnSp>
            <p:cxnSp>
              <p:nvCxnSpPr>
                <p:cNvPr id="41" name="Straight Connector 40"/>
                <p:cNvCxnSpPr/>
                <p:nvPr/>
              </p:nvCxnSpPr>
              <p:spPr>
                <a:xfrm>
                  <a:off x="8205616" y="2772183"/>
                  <a:ext cx="224830" cy="0"/>
                </a:xfrm>
                <a:prstGeom prst="line">
                  <a:avLst/>
                </a:prstGeom>
                <a:noFill/>
                <a:ln w="6350" cap="flat" cmpd="sng" algn="ctr">
                  <a:solidFill>
                    <a:srgbClr val="134855"/>
                  </a:solidFill>
                  <a:prstDash val="solid"/>
                  <a:miter lim="800000"/>
                </a:ln>
                <a:effectLst/>
              </p:spPr>
            </p:cxnSp>
          </p:grpSp>
        </p:grpSp>
        <p:sp>
          <p:nvSpPr>
            <p:cNvPr id="42" name="TextBox 41"/>
            <p:cNvSpPr txBox="1"/>
            <p:nvPr/>
          </p:nvSpPr>
          <p:spPr>
            <a:xfrm>
              <a:off x="6801114" y="2303992"/>
              <a:ext cx="1128676" cy="553998"/>
            </a:xfrm>
            <a:prstGeom prst="rect">
              <a:avLst/>
            </a:prstGeom>
            <a:noFill/>
          </p:spPr>
          <p:txBody>
            <a:bodyPr wrap="square" rtlCol="0">
              <a:spAutoFit/>
            </a:bodyPr>
            <a:lstStyle/>
            <a:p>
              <a:r>
                <a:rPr lang="en-US" sz="1000" dirty="0">
                  <a:solidFill>
                    <a:prstClr val="black"/>
                  </a:solidFill>
                  <a:latin typeface="Arial" panose="020B0604020202020204" pitchFamily="34" charset="0"/>
                  <a:cs typeface="Arial" panose="020B0604020202020204" pitchFamily="34" charset="0"/>
                </a:rPr>
                <a:t>Loan /</a:t>
              </a:r>
              <a:br>
                <a:rPr lang="en-US" sz="1000" dirty="0">
                  <a:solidFill>
                    <a:prstClr val="black"/>
                  </a:solidFill>
                  <a:latin typeface="Arial" panose="020B0604020202020204" pitchFamily="34" charset="0"/>
                  <a:cs typeface="Arial" panose="020B0604020202020204" pitchFamily="34" charset="0"/>
                </a:rPr>
              </a:br>
              <a:r>
                <a:rPr lang="en-US" sz="1000" dirty="0">
                  <a:solidFill>
                    <a:prstClr val="black"/>
                  </a:solidFill>
                  <a:latin typeface="Arial" panose="020B0604020202020204" pitchFamily="34" charset="0"/>
                  <a:cs typeface="Arial" panose="020B0604020202020204" pitchFamily="34" charset="0"/>
                </a:rPr>
                <a:t>Grant</a:t>
              </a:r>
              <a:br>
                <a:rPr lang="en-US" sz="1000" dirty="0">
                  <a:solidFill>
                    <a:prstClr val="black"/>
                  </a:solidFill>
                  <a:latin typeface="Arial" panose="020B0604020202020204" pitchFamily="34" charset="0"/>
                  <a:cs typeface="Arial" panose="020B0604020202020204" pitchFamily="34" charset="0"/>
                </a:rPr>
              </a:br>
              <a:r>
                <a:rPr lang="en-US" sz="1000" dirty="0">
                  <a:solidFill>
                    <a:prstClr val="black"/>
                  </a:solidFill>
                  <a:latin typeface="Arial" panose="020B0604020202020204" pitchFamily="34" charset="0"/>
                  <a:cs typeface="Arial" panose="020B0604020202020204" pitchFamily="34" charset="0"/>
                </a:rPr>
                <a:t>Agreement</a:t>
              </a:r>
            </a:p>
          </p:txBody>
        </p:sp>
        <p:grpSp>
          <p:nvGrpSpPr>
            <p:cNvPr id="43" name="Group 42"/>
            <p:cNvGrpSpPr/>
            <p:nvPr/>
          </p:nvGrpSpPr>
          <p:grpSpPr>
            <a:xfrm>
              <a:off x="4415135" y="2774032"/>
              <a:ext cx="272044" cy="412370"/>
              <a:chOff x="8170079" y="2434805"/>
              <a:chExt cx="272044" cy="412370"/>
            </a:xfrm>
          </p:grpSpPr>
          <p:sp>
            <p:nvSpPr>
              <p:cNvPr id="44" name="Folded Corner 43"/>
              <p:cNvSpPr/>
              <p:nvPr/>
            </p:nvSpPr>
            <p:spPr>
              <a:xfrm rot="10800000">
                <a:off x="8170079" y="2434805"/>
                <a:ext cx="272044" cy="412370"/>
              </a:xfrm>
              <a:prstGeom prst="foldedCorner">
                <a:avLst/>
              </a:prstGeom>
              <a:noFill/>
              <a:ln w="12700" cap="flat" cmpd="sng" algn="ctr">
                <a:solidFill>
                  <a:srgbClr val="1348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5" name="Straight Connector 44"/>
              <p:cNvCxnSpPr/>
              <p:nvPr/>
            </p:nvCxnSpPr>
            <p:spPr>
              <a:xfrm>
                <a:off x="8197665" y="2615808"/>
                <a:ext cx="224830" cy="0"/>
              </a:xfrm>
              <a:prstGeom prst="line">
                <a:avLst/>
              </a:prstGeom>
              <a:noFill/>
              <a:ln w="6350" cap="flat" cmpd="sng" algn="ctr">
                <a:solidFill>
                  <a:srgbClr val="134855"/>
                </a:solidFill>
                <a:prstDash val="solid"/>
                <a:miter lim="800000"/>
              </a:ln>
              <a:effectLst/>
            </p:spPr>
          </p:cxnSp>
          <p:grpSp>
            <p:nvGrpSpPr>
              <p:cNvPr id="46" name="Group 45"/>
              <p:cNvGrpSpPr/>
              <p:nvPr/>
            </p:nvGrpSpPr>
            <p:grpSpPr>
              <a:xfrm>
                <a:off x="8193686" y="2537621"/>
                <a:ext cx="224830" cy="234562"/>
                <a:chOff x="8205616" y="2537621"/>
                <a:chExt cx="224830" cy="234562"/>
              </a:xfrm>
            </p:grpSpPr>
            <p:cxnSp>
              <p:nvCxnSpPr>
                <p:cNvPr id="47" name="Straight Connector 46"/>
                <p:cNvCxnSpPr/>
                <p:nvPr/>
              </p:nvCxnSpPr>
              <p:spPr>
                <a:xfrm>
                  <a:off x="8244636" y="2537621"/>
                  <a:ext cx="185810" cy="0"/>
                </a:xfrm>
                <a:prstGeom prst="line">
                  <a:avLst/>
                </a:prstGeom>
                <a:noFill/>
                <a:ln w="6350" cap="flat" cmpd="sng" algn="ctr">
                  <a:solidFill>
                    <a:srgbClr val="134855"/>
                  </a:solidFill>
                  <a:prstDash val="solid"/>
                  <a:miter lim="800000"/>
                </a:ln>
                <a:effectLst/>
              </p:spPr>
            </p:cxnSp>
            <p:cxnSp>
              <p:nvCxnSpPr>
                <p:cNvPr id="48" name="Straight Connector 47"/>
                <p:cNvCxnSpPr/>
                <p:nvPr/>
              </p:nvCxnSpPr>
              <p:spPr>
                <a:xfrm>
                  <a:off x="8205616" y="2693995"/>
                  <a:ext cx="224830" cy="0"/>
                </a:xfrm>
                <a:prstGeom prst="line">
                  <a:avLst/>
                </a:prstGeom>
                <a:noFill/>
                <a:ln w="6350" cap="flat" cmpd="sng" algn="ctr">
                  <a:solidFill>
                    <a:srgbClr val="134855"/>
                  </a:solidFill>
                  <a:prstDash val="solid"/>
                  <a:miter lim="800000"/>
                </a:ln>
                <a:effectLst/>
              </p:spPr>
            </p:cxnSp>
            <p:cxnSp>
              <p:nvCxnSpPr>
                <p:cNvPr id="49" name="Straight Connector 48"/>
                <p:cNvCxnSpPr/>
                <p:nvPr/>
              </p:nvCxnSpPr>
              <p:spPr>
                <a:xfrm>
                  <a:off x="8205616" y="2772183"/>
                  <a:ext cx="224830" cy="0"/>
                </a:xfrm>
                <a:prstGeom prst="line">
                  <a:avLst/>
                </a:prstGeom>
                <a:noFill/>
                <a:ln w="6350" cap="flat" cmpd="sng" algn="ctr">
                  <a:solidFill>
                    <a:srgbClr val="134855"/>
                  </a:solidFill>
                  <a:prstDash val="solid"/>
                  <a:miter lim="800000"/>
                </a:ln>
                <a:effectLst/>
              </p:spPr>
            </p:cxnSp>
          </p:grpSp>
        </p:grpSp>
        <p:sp>
          <p:nvSpPr>
            <p:cNvPr id="50" name="TextBox 49"/>
            <p:cNvSpPr txBox="1"/>
            <p:nvPr/>
          </p:nvSpPr>
          <p:spPr>
            <a:xfrm>
              <a:off x="4628451" y="2703218"/>
              <a:ext cx="1128676" cy="553998"/>
            </a:xfrm>
            <a:prstGeom prst="rect">
              <a:avLst/>
            </a:prstGeom>
            <a:noFill/>
          </p:spPr>
          <p:txBody>
            <a:bodyPr wrap="square" rtlCol="0">
              <a:spAutoFit/>
            </a:bodyPr>
            <a:lstStyle/>
            <a:p>
              <a:r>
                <a:rPr lang="en-US" sz="1000" dirty="0" smtClean="0">
                  <a:solidFill>
                    <a:prstClr val="black"/>
                  </a:solidFill>
                  <a:latin typeface="Arial" panose="020B0604020202020204" pitchFamily="34" charset="0"/>
                  <a:cs typeface="Arial" panose="020B0604020202020204" pitchFamily="34" charset="0"/>
                </a:rPr>
                <a:t>Outcomes</a:t>
              </a:r>
            </a:p>
            <a:p>
              <a:r>
                <a:rPr lang="en-US" sz="1000" dirty="0" smtClean="0">
                  <a:solidFill>
                    <a:prstClr val="black"/>
                  </a:solidFill>
                  <a:latin typeface="Arial" panose="020B0604020202020204" pitchFamily="34" charset="0"/>
                  <a:cs typeface="Arial" panose="020B0604020202020204" pitchFamily="34" charset="0"/>
                </a:rPr>
                <a:t>Based</a:t>
              </a:r>
            </a:p>
            <a:p>
              <a:r>
                <a:rPr lang="en-US" sz="1000" dirty="0" smtClean="0">
                  <a:solidFill>
                    <a:prstClr val="black"/>
                  </a:solidFill>
                  <a:latin typeface="Arial" panose="020B0604020202020204" pitchFamily="34" charset="0"/>
                  <a:cs typeface="Arial" panose="020B0604020202020204" pitchFamily="34" charset="0"/>
                </a:rPr>
                <a:t>Contract</a:t>
              </a:r>
              <a:endParaRPr lang="en-US" sz="1000" dirty="0">
                <a:solidFill>
                  <a:prstClr val="black"/>
                </a:solidFill>
                <a:latin typeface="Arial" panose="020B0604020202020204" pitchFamily="34" charset="0"/>
                <a:cs typeface="Arial" panose="020B0604020202020204" pitchFamily="34" charset="0"/>
              </a:endParaRPr>
            </a:p>
          </p:txBody>
        </p:sp>
        <p:cxnSp>
          <p:nvCxnSpPr>
            <p:cNvPr id="52" name="Elbow Connector 51"/>
            <p:cNvCxnSpPr>
              <a:stCxn id="13" idx="2"/>
              <a:endCxn id="10" idx="1"/>
            </p:cNvCxnSpPr>
            <p:nvPr/>
          </p:nvCxnSpPr>
          <p:spPr>
            <a:xfrm rot="16200000" flipH="1">
              <a:off x="4101511" y="3165896"/>
              <a:ext cx="1182979" cy="2512153"/>
            </a:xfrm>
            <a:prstGeom prst="bentConnector2">
              <a:avLst/>
            </a:prstGeom>
            <a:noFill/>
            <a:ln w="28575" cap="flat" cmpd="sng" algn="ctr">
              <a:solidFill>
                <a:srgbClr val="F4C946"/>
              </a:solidFill>
              <a:prstDash val="lgDash"/>
              <a:miter lim="800000"/>
            </a:ln>
            <a:effectLst/>
          </p:spPr>
        </p:cxnSp>
        <p:sp>
          <p:nvSpPr>
            <p:cNvPr id="53" name="TextBox 52"/>
            <p:cNvSpPr txBox="1"/>
            <p:nvPr/>
          </p:nvSpPr>
          <p:spPr>
            <a:xfrm>
              <a:off x="3571417" y="4644684"/>
              <a:ext cx="2196479" cy="246221"/>
            </a:xfrm>
            <a:prstGeom prst="rect">
              <a:avLst/>
            </a:prstGeom>
            <a:noFill/>
          </p:spPr>
          <p:txBody>
            <a:bodyPr wrap="square" rtlCol="0">
              <a:spAutoFit/>
            </a:bodyPr>
            <a:lstStyle/>
            <a:p>
              <a:pPr algn="ctr"/>
              <a:r>
                <a:rPr lang="en-US" sz="1000" dirty="0" smtClean="0">
                  <a:solidFill>
                    <a:prstClr val="black"/>
                  </a:solidFill>
                  <a:latin typeface="Arial" panose="020B0604020202020204" pitchFamily="34" charset="0"/>
                  <a:cs typeface="Arial" panose="020B0604020202020204" pitchFamily="34" charset="0"/>
                </a:rPr>
                <a:t>Measure and </a:t>
              </a:r>
              <a:r>
                <a:rPr lang="en-US" sz="1000" dirty="0">
                  <a:solidFill>
                    <a:prstClr val="black"/>
                  </a:solidFill>
                  <a:latin typeface="Arial" panose="020B0604020202020204" pitchFamily="34" charset="0"/>
                  <a:cs typeface="Arial" panose="020B0604020202020204" pitchFamily="34" charset="0"/>
                </a:rPr>
                <a:t>v</a:t>
              </a:r>
              <a:r>
                <a:rPr lang="en-US" sz="1000" dirty="0" smtClean="0">
                  <a:solidFill>
                    <a:prstClr val="black"/>
                  </a:solidFill>
                  <a:latin typeface="Arial" panose="020B0604020202020204" pitchFamily="34" charset="0"/>
                  <a:cs typeface="Arial" panose="020B0604020202020204" pitchFamily="34" charset="0"/>
                </a:rPr>
                <a:t>alidate outcomes</a:t>
              </a:r>
              <a:endParaRPr lang="en-US" sz="1000" dirty="0">
                <a:solidFill>
                  <a:prstClr val="black"/>
                </a:solidFill>
                <a:latin typeface="Arial" panose="020B0604020202020204" pitchFamily="34" charset="0"/>
                <a:cs typeface="Arial" panose="020B0604020202020204" pitchFamily="34" charset="0"/>
              </a:endParaRPr>
            </a:p>
          </p:txBody>
        </p:sp>
        <p:sp>
          <p:nvSpPr>
            <p:cNvPr id="54" name="Oval 53"/>
            <p:cNvSpPr/>
            <p:nvPr/>
          </p:nvSpPr>
          <p:spPr>
            <a:xfrm>
              <a:off x="3503688" y="4679422"/>
              <a:ext cx="182880" cy="183645"/>
            </a:xfrm>
            <a:prstGeom prst="ellipse">
              <a:avLst/>
            </a:prstGeom>
            <a:solidFill>
              <a:srgbClr val="9BDBE9"/>
            </a:solidFill>
            <a:ln w="12700" cap="flat" cmpd="sng" algn="ctr">
              <a:solidFill>
                <a:srgbClr val="9BDBE9"/>
              </a:solidFill>
              <a:prstDash val="solid"/>
              <a:miter lim="800000"/>
            </a:ln>
            <a:effectLst/>
          </p:spPr>
          <p:txBody>
            <a:bodyPr rtlCol="0" anchor="ctr"/>
            <a:lstStyle/>
            <a:p>
              <a:pPr algn="ctr">
                <a:defRPr/>
              </a:pPr>
              <a:r>
                <a:rPr lang="en-US" sz="1000" kern="0" dirty="0">
                  <a:solidFill>
                    <a:prstClr val="white"/>
                  </a:solidFill>
                  <a:latin typeface="Arial" panose="020B0604020202020204" pitchFamily="34" charset="0"/>
                  <a:cs typeface="Arial" panose="020B0604020202020204" pitchFamily="34" charset="0"/>
                </a:rPr>
                <a:t>3</a:t>
              </a:r>
            </a:p>
          </p:txBody>
        </p:sp>
        <p:grpSp>
          <p:nvGrpSpPr>
            <p:cNvPr id="5" name="Group 4"/>
            <p:cNvGrpSpPr/>
            <p:nvPr/>
          </p:nvGrpSpPr>
          <p:grpSpPr>
            <a:xfrm>
              <a:off x="5953649" y="1250789"/>
              <a:ext cx="1847088" cy="841248"/>
              <a:chOff x="3673964" y="1250789"/>
              <a:chExt cx="1847088" cy="841248"/>
            </a:xfrm>
            <a:solidFill>
              <a:srgbClr val="2EB1D1"/>
            </a:solidFill>
          </p:grpSpPr>
          <p:sp>
            <p:nvSpPr>
              <p:cNvPr id="6" name="Rectangle 5"/>
              <p:cNvSpPr/>
              <p:nvPr/>
            </p:nvSpPr>
            <p:spPr>
              <a:xfrm>
                <a:off x="3698483" y="1251439"/>
                <a:ext cx="1798050" cy="839949"/>
              </a:xfrm>
              <a:prstGeom prst="rect">
                <a:avLst/>
              </a:prstGeom>
              <a:grpFill/>
              <a:ln w="12700" cap="flat" cmpd="sng" algn="ctr">
                <a:solidFill>
                  <a:srgbClr val="2EB1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Investor</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p:cNvSpPr/>
              <p:nvPr/>
            </p:nvSpPr>
            <p:spPr>
              <a:xfrm>
                <a:off x="3673964" y="1250789"/>
                <a:ext cx="1847088" cy="841248"/>
              </a:xfrm>
              <a:prstGeom prst="rect">
                <a:avLst/>
              </a:prstGeom>
              <a:grpFill/>
              <a:ln w="12700" cap="flat" cmpd="sng" algn="ctr">
                <a:solidFill>
                  <a:srgbClr val="2EB1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Franklin Gothic Book" panose="020B0503020102020204" pitchFamily="34" charset="0"/>
                  </a:rPr>
                  <a:t>Investor</a:t>
                </a:r>
                <a:endParaRPr kumimoji="0" lang="en-US" sz="1800" b="1" i="0" u="none" strike="noStrike" kern="0" cap="none" spc="0" normalizeH="0" baseline="0" noProof="0" dirty="0">
                  <a:ln>
                    <a:noFill/>
                  </a:ln>
                  <a:solidFill>
                    <a:schemeClr val="bg1"/>
                  </a:solidFill>
                  <a:effectLst/>
                  <a:uLnTx/>
                  <a:uFillTx/>
                  <a:latin typeface="Franklin Gothic Book" panose="020B0503020102020204" pitchFamily="34" charset="0"/>
                </a:endParaRPr>
              </a:p>
            </p:txBody>
          </p:sp>
        </p:grpSp>
      </p:grpSp>
      <p:sp>
        <p:nvSpPr>
          <p:cNvPr id="57" name="Title 1"/>
          <p:cNvSpPr txBox="1">
            <a:spLocks/>
          </p:cNvSpPr>
          <p:nvPr/>
        </p:nvSpPr>
        <p:spPr>
          <a:xfrm>
            <a:off x="381000" y="457200"/>
            <a:ext cx="11430000" cy="914400"/>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Franklin Gothic Medium" panose="020B0603020102020204" pitchFamily="34" charset="0"/>
                <a:ea typeface="+mj-ea"/>
                <a:cs typeface="+mj-cs"/>
              </a:defRPr>
            </a:lvl1pPr>
          </a:lstStyle>
          <a:p>
            <a:r>
              <a:rPr lang="en-US" dirty="0" smtClean="0"/>
              <a:t>What is Outcomes-based Financing?</a:t>
            </a:r>
          </a:p>
          <a:p>
            <a:r>
              <a:rPr lang="en-US" sz="1800" dirty="0" smtClean="0"/>
              <a:t>Outcomes-based Financing, or Pay for Success, </a:t>
            </a:r>
            <a:r>
              <a:rPr lang="en-US" sz="1800" dirty="0"/>
              <a:t>is a tool that allows government to partner with nonprofit organizations and the </a:t>
            </a:r>
            <a:r>
              <a:rPr lang="en-US" sz="1800" dirty="0" smtClean="0"/>
              <a:t>private </a:t>
            </a:r>
            <a:r>
              <a:rPr lang="en-US" sz="1800" dirty="0"/>
              <a:t>sector to fund programs that have preventive and </a:t>
            </a:r>
            <a:r>
              <a:rPr lang="en-US" sz="1800" dirty="0" smtClean="0"/>
              <a:t>long-term benefits</a:t>
            </a:r>
            <a:endParaRPr lang="en-US" sz="1800" dirty="0"/>
          </a:p>
        </p:txBody>
      </p:sp>
    </p:spTree>
    <p:extLst>
      <p:ext uri="{BB962C8B-B14F-4D97-AF65-F5344CB8AC3E}">
        <p14:creationId xmlns:p14="http://schemas.microsoft.com/office/powerpoint/2010/main" val="90694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49BECD-3273-4FE3-BD63-F549C359A7E1}" type="slidenum">
              <a:rPr lang="en-US" smtClean="0"/>
              <a:t>6</a:t>
            </a:fld>
            <a:endParaRPr lang="en-US"/>
          </a:p>
        </p:txBody>
      </p:sp>
      <p:grpSp>
        <p:nvGrpSpPr>
          <p:cNvPr id="18" name="Group 17"/>
          <p:cNvGrpSpPr/>
          <p:nvPr/>
        </p:nvGrpSpPr>
        <p:grpSpPr>
          <a:xfrm>
            <a:off x="4065257" y="6309170"/>
            <a:ext cx="4061486" cy="246221"/>
            <a:chOff x="3326808" y="5918651"/>
            <a:chExt cx="4061486" cy="246221"/>
          </a:xfrm>
        </p:grpSpPr>
        <p:cxnSp>
          <p:nvCxnSpPr>
            <p:cNvPr id="19" name="Straight Connector 18"/>
            <p:cNvCxnSpPr/>
            <p:nvPr/>
          </p:nvCxnSpPr>
          <p:spPr>
            <a:xfrm>
              <a:off x="3326808" y="6041761"/>
              <a:ext cx="385260" cy="0"/>
            </a:xfrm>
            <a:prstGeom prst="line">
              <a:avLst/>
            </a:prstGeom>
            <a:noFill/>
            <a:ln w="28575" cap="flat" cmpd="sng" algn="ctr">
              <a:solidFill>
                <a:srgbClr val="134855"/>
              </a:solidFill>
              <a:prstDash val="solid"/>
              <a:miter lim="800000"/>
            </a:ln>
            <a:effectLst/>
          </p:spPr>
        </p:cxnSp>
        <p:sp>
          <p:nvSpPr>
            <p:cNvPr id="20" name="TextBox 19"/>
            <p:cNvSpPr txBox="1"/>
            <p:nvPr/>
          </p:nvSpPr>
          <p:spPr>
            <a:xfrm>
              <a:off x="3671174" y="5918651"/>
              <a:ext cx="91304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Investment</a:t>
              </a:r>
            </a:p>
          </p:txBody>
        </p:sp>
        <p:cxnSp>
          <p:nvCxnSpPr>
            <p:cNvPr id="21" name="Straight Connector 20"/>
            <p:cNvCxnSpPr/>
            <p:nvPr/>
          </p:nvCxnSpPr>
          <p:spPr>
            <a:xfrm>
              <a:off x="4587601" y="6041761"/>
              <a:ext cx="385260" cy="0"/>
            </a:xfrm>
            <a:prstGeom prst="line">
              <a:avLst/>
            </a:prstGeom>
            <a:noFill/>
            <a:ln w="28575" cap="flat" cmpd="sng" algn="ctr">
              <a:solidFill>
                <a:srgbClr val="ED7D31"/>
              </a:solidFill>
              <a:prstDash val="solid"/>
              <a:miter lim="800000"/>
            </a:ln>
            <a:effectLst/>
          </p:spPr>
        </p:cxnSp>
        <p:sp>
          <p:nvSpPr>
            <p:cNvPr id="22" name="TextBox 21"/>
            <p:cNvSpPr txBox="1"/>
            <p:nvPr/>
          </p:nvSpPr>
          <p:spPr>
            <a:xfrm>
              <a:off x="4931966" y="5918651"/>
              <a:ext cx="145094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Outcome Payment</a:t>
              </a:r>
            </a:p>
          </p:txBody>
        </p:sp>
        <p:cxnSp>
          <p:nvCxnSpPr>
            <p:cNvPr id="25" name="Straight Connector 24"/>
            <p:cNvCxnSpPr/>
            <p:nvPr/>
          </p:nvCxnSpPr>
          <p:spPr>
            <a:xfrm>
              <a:off x="6342017" y="6041761"/>
              <a:ext cx="385260" cy="0"/>
            </a:xfrm>
            <a:prstGeom prst="line">
              <a:avLst/>
            </a:prstGeom>
            <a:noFill/>
            <a:ln w="28575" cap="flat" cmpd="sng" algn="ctr">
              <a:solidFill>
                <a:srgbClr val="F4C946"/>
              </a:solidFill>
              <a:prstDash val="dash"/>
              <a:miter lim="800000"/>
            </a:ln>
            <a:effectLst/>
          </p:spPr>
        </p:cxnSp>
        <p:sp>
          <p:nvSpPr>
            <p:cNvPr id="26" name="TextBox 25"/>
            <p:cNvSpPr txBox="1"/>
            <p:nvPr/>
          </p:nvSpPr>
          <p:spPr>
            <a:xfrm>
              <a:off x="6686382" y="5918651"/>
              <a:ext cx="70191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Services</a:t>
              </a:r>
            </a:p>
          </p:txBody>
        </p:sp>
      </p:grpSp>
      <p:sp>
        <p:nvSpPr>
          <p:cNvPr id="57" name="Title 1"/>
          <p:cNvSpPr txBox="1">
            <a:spLocks/>
          </p:cNvSpPr>
          <p:nvPr/>
        </p:nvSpPr>
        <p:spPr>
          <a:xfrm>
            <a:off x="381000" y="457200"/>
            <a:ext cx="11430000" cy="914400"/>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Franklin Gothic Medium" panose="020B0603020102020204" pitchFamily="34" charset="0"/>
                <a:ea typeface="+mj-ea"/>
                <a:cs typeface="+mj-cs"/>
              </a:defRPr>
            </a:lvl1pPr>
          </a:lstStyle>
          <a:p>
            <a:r>
              <a:rPr lang="en-US" dirty="0" smtClean="0"/>
              <a:t>Project Example: Ventura County </a:t>
            </a:r>
            <a:br>
              <a:rPr lang="en-US" dirty="0" smtClean="0"/>
            </a:br>
            <a:r>
              <a:rPr lang="en-US" sz="1800" dirty="0"/>
              <a:t>A</a:t>
            </a:r>
            <a:r>
              <a:rPr lang="en-US" sz="1800" dirty="0" smtClean="0"/>
              <a:t>n </a:t>
            </a:r>
            <a:r>
              <a:rPr lang="en-US" sz="1800" dirty="0"/>
              <a:t>innovative strategy for expanding evidence-based services to previously underserved men and women on formal </a:t>
            </a:r>
            <a:r>
              <a:rPr lang="en-US" sz="1800" dirty="0" smtClean="0"/>
              <a:t>probation</a:t>
            </a:r>
            <a:endParaRPr lang="en-US" sz="1800" dirty="0"/>
          </a:p>
        </p:txBody>
      </p:sp>
      <p:sp>
        <p:nvSpPr>
          <p:cNvPr id="8" name="AutoShape 2" descr="Image result for interface children and family 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AutoShape 6" descr="Image result for ventura coun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45" name="Group 1044"/>
          <p:cNvGrpSpPr/>
          <p:nvPr/>
        </p:nvGrpSpPr>
        <p:grpSpPr>
          <a:xfrm>
            <a:off x="1968685" y="1727809"/>
            <a:ext cx="7897007" cy="4169707"/>
            <a:chOff x="2506428" y="1727809"/>
            <a:chExt cx="7897007" cy="4169707"/>
          </a:xfrm>
        </p:grpSpPr>
        <p:sp>
          <p:nvSpPr>
            <p:cNvPr id="4" name="Rectangle 3"/>
            <p:cNvSpPr/>
            <p:nvPr/>
          </p:nvSpPr>
          <p:spPr>
            <a:xfrm>
              <a:off x="8556347" y="3466256"/>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algn="ctr">
                <a:defRPr/>
              </a:pPr>
              <a:r>
                <a:rPr lang="en-US" b="1" kern="0" dirty="0" smtClean="0">
                  <a:solidFill>
                    <a:schemeClr val="bg1"/>
                  </a:solidFill>
                  <a:latin typeface="Franklin Gothic Book" panose="020B0503020102020204" pitchFamily="34" charset="0"/>
                  <a:cs typeface="Arial" panose="020B0604020202020204" pitchFamily="34" charset="0"/>
                </a:rPr>
                <a:t>Service </a:t>
              </a:r>
              <a:r>
                <a:rPr lang="en-US" b="1" kern="0" dirty="0" smtClean="0">
                  <a:solidFill>
                    <a:schemeClr val="bg1"/>
                  </a:solidFill>
                  <a:latin typeface="Franklin Gothic Book" panose="020B0503020102020204" pitchFamily="34" charset="0"/>
                  <a:cs typeface="Arial" panose="020B0604020202020204" pitchFamily="34" charset="0"/>
                </a:rPr>
                <a:t>Provider</a:t>
              </a:r>
            </a:p>
            <a:p>
              <a:pPr algn="ctr">
                <a:defRPr/>
              </a:pPr>
              <a:endParaRPr lang="en-US" b="1" kern="0" dirty="0">
                <a:solidFill>
                  <a:schemeClr val="bg1"/>
                </a:solidFill>
                <a:latin typeface="Franklin Gothic Book" panose="020B0503020102020204" pitchFamily="34" charset="0"/>
                <a:cs typeface="Arial" panose="020B0604020202020204" pitchFamily="34" charset="0"/>
              </a:endParaRPr>
            </a:p>
            <a:p>
              <a:pPr algn="ctr">
                <a:defRPr/>
              </a:pPr>
              <a:endParaRPr lang="en-US" b="1" kern="0" dirty="0">
                <a:solidFill>
                  <a:schemeClr val="bg1"/>
                </a:solidFill>
                <a:latin typeface="Franklin Gothic Book" panose="020B0503020102020204" pitchFamily="34" charset="0"/>
                <a:cs typeface="Arial" panose="020B0604020202020204" pitchFamily="34" charset="0"/>
              </a:endParaRPr>
            </a:p>
          </p:txBody>
        </p:sp>
        <p:sp>
          <p:nvSpPr>
            <p:cNvPr id="10" name="Rectangle 9"/>
            <p:cNvSpPr/>
            <p:nvPr/>
          </p:nvSpPr>
          <p:spPr>
            <a:xfrm>
              <a:off x="8556347" y="5056268"/>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Franklin Gothic Book" panose="020B0503020102020204" pitchFamily="34" charset="0"/>
                </a:rPr>
                <a:t>Beneficiaries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i="1" kern="0" dirty="0" smtClean="0">
                  <a:solidFill>
                    <a:prstClr val="white"/>
                  </a:solidFill>
                  <a:latin typeface="Franklin Gothic Book" panose="020B0503020102020204" pitchFamily="34" charset="0"/>
                </a:rPr>
                <a:t>Adults on formal probation at medium-to-high-risk of recidivating</a:t>
              </a:r>
              <a:endParaRPr kumimoji="0" lang="en-US" sz="1200" b="1" i="1" u="none" strike="noStrike" kern="0" cap="none" spc="0" normalizeH="0" baseline="0" noProof="0" dirty="0">
                <a:ln>
                  <a:noFill/>
                </a:ln>
                <a:solidFill>
                  <a:prstClr val="white"/>
                </a:solidFill>
                <a:effectLst/>
                <a:uLnTx/>
                <a:uFillTx/>
                <a:latin typeface="Franklin Gothic Book" panose="020B0503020102020204" pitchFamily="34" charset="0"/>
              </a:endParaRPr>
            </a:p>
          </p:txBody>
        </p:sp>
        <p:cxnSp>
          <p:nvCxnSpPr>
            <p:cNvPr id="11" name="Straight Arrow Connector 10"/>
            <p:cNvCxnSpPr/>
            <p:nvPr/>
          </p:nvCxnSpPr>
          <p:spPr>
            <a:xfrm>
              <a:off x="6153017" y="2568408"/>
              <a:ext cx="0" cy="896112"/>
            </a:xfrm>
            <a:prstGeom prst="straightConnector1">
              <a:avLst/>
            </a:prstGeom>
            <a:noFill/>
            <a:ln w="28575" cap="flat" cmpd="sng" algn="ctr">
              <a:solidFill>
                <a:srgbClr val="ED7D31"/>
              </a:solidFill>
              <a:prstDash val="solid"/>
              <a:miter lim="800000"/>
              <a:headEnd type="triangle"/>
              <a:tailEnd type="none"/>
            </a:ln>
            <a:effectLst/>
          </p:spPr>
        </p:cxnSp>
        <p:cxnSp>
          <p:nvCxnSpPr>
            <p:cNvPr id="12" name="Straight Arrow Connector 11"/>
            <p:cNvCxnSpPr/>
            <p:nvPr/>
          </p:nvCxnSpPr>
          <p:spPr>
            <a:xfrm flipV="1">
              <a:off x="6714341" y="2568408"/>
              <a:ext cx="0" cy="896112"/>
            </a:xfrm>
            <a:prstGeom prst="straightConnector1">
              <a:avLst/>
            </a:prstGeom>
            <a:noFill/>
            <a:ln w="28575" cap="flat" cmpd="sng" algn="ctr">
              <a:solidFill>
                <a:srgbClr val="134855"/>
              </a:solidFill>
              <a:prstDash val="solid"/>
              <a:miter lim="800000"/>
              <a:headEnd type="triangle"/>
              <a:tailEnd type="none"/>
            </a:ln>
            <a:effectLst/>
          </p:spPr>
        </p:cxnSp>
        <p:sp>
          <p:nvSpPr>
            <p:cNvPr id="13" name="Rectangle 12"/>
            <p:cNvSpPr/>
            <p:nvPr/>
          </p:nvSpPr>
          <p:spPr>
            <a:xfrm>
              <a:off x="2506428" y="3462755"/>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algn="ctr">
                <a:defRPr/>
              </a:pPr>
              <a:r>
                <a:rPr lang="en-US" b="1" kern="0" dirty="0" smtClean="0">
                  <a:solidFill>
                    <a:schemeClr val="bg1"/>
                  </a:solidFill>
                  <a:latin typeface="Arial" panose="020B0604020202020204" pitchFamily="34" charset="0"/>
                  <a:cs typeface="Arial" panose="020B0604020202020204" pitchFamily="34" charset="0"/>
                </a:rPr>
                <a:t>Government</a:t>
              </a:r>
              <a:endParaRPr lang="en-US" b="1" kern="0" dirty="0">
                <a:solidFill>
                  <a:schemeClr val="bg1"/>
                </a:solidFill>
                <a:latin typeface="Arial" panose="020B0604020202020204" pitchFamily="34" charset="0"/>
                <a:cs typeface="Arial" panose="020B0604020202020204" pitchFamily="34" charset="0"/>
              </a:endParaRPr>
            </a:p>
            <a:p>
              <a:pPr algn="ctr">
                <a:defRPr/>
              </a:pPr>
              <a:endParaRPr lang="en-US" b="1" kern="0" dirty="0" smtClean="0">
                <a:solidFill>
                  <a:schemeClr val="bg1"/>
                </a:solidFill>
                <a:latin typeface="Arial" panose="020B0604020202020204" pitchFamily="34" charset="0"/>
                <a:cs typeface="Arial" panose="020B0604020202020204" pitchFamily="34" charset="0"/>
              </a:endParaRPr>
            </a:p>
            <a:p>
              <a:pPr algn="ctr">
                <a:defRPr/>
              </a:pPr>
              <a:endParaRPr lang="en-US" b="1" kern="0" dirty="0">
                <a:solidFill>
                  <a:schemeClr val="bg1"/>
                </a:solidFill>
                <a:latin typeface="Arial" panose="020B0604020202020204" pitchFamily="34" charset="0"/>
                <a:cs typeface="Arial" panose="020B0604020202020204" pitchFamily="34" charset="0"/>
              </a:endParaRPr>
            </a:p>
          </p:txBody>
        </p:sp>
        <p:cxnSp>
          <p:nvCxnSpPr>
            <p:cNvPr id="16" name="Straight Arrow Connector 15"/>
            <p:cNvCxnSpPr/>
            <p:nvPr/>
          </p:nvCxnSpPr>
          <p:spPr>
            <a:xfrm>
              <a:off x="4360468" y="3886880"/>
              <a:ext cx="1164905" cy="0"/>
            </a:xfrm>
            <a:prstGeom prst="straightConnector1">
              <a:avLst/>
            </a:prstGeom>
            <a:noFill/>
            <a:ln w="28575" cap="flat" cmpd="sng" algn="ctr">
              <a:solidFill>
                <a:srgbClr val="ED7D31"/>
              </a:solidFill>
              <a:prstDash val="solid"/>
              <a:miter lim="800000"/>
              <a:tailEnd type="triangle"/>
            </a:ln>
            <a:effectLst/>
          </p:spPr>
        </p:cxnSp>
        <p:grpSp>
          <p:nvGrpSpPr>
            <p:cNvPr id="5" name="Group 4"/>
            <p:cNvGrpSpPr/>
            <p:nvPr/>
          </p:nvGrpSpPr>
          <p:grpSpPr>
            <a:xfrm>
              <a:off x="5525373" y="1727809"/>
              <a:ext cx="1847088" cy="841248"/>
              <a:chOff x="3673964" y="1250789"/>
              <a:chExt cx="1847088" cy="841248"/>
            </a:xfrm>
            <a:solidFill>
              <a:srgbClr val="2EB1D1"/>
            </a:solidFill>
          </p:grpSpPr>
          <p:sp>
            <p:nvSpPr>
              <p:cNvPr id="6" name="Rectangle 5"/>
              <p:cNvSpPr/>
              <p:nvPr/>
            </p:nvSpPr>
            <p:spPr>
              <a:xfrm>
                <a:off x="3698483" y="1251439"/>
                <a:ext cx="1798050" cy="839949"/>
              </a:xfrm>
              <a:prstGeom prst="rect">
                <a:avLst/>
              </a:prstGeom>
              <a:grpFill/>
              <a:ln w="12700" cap="flat" cmpd="sng" algn="ctr">
                <a:solidFill>
                  <a:srgbClr val="2EB1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Investor</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p:cNvSpPr/>
              <p:nvPr/>
            </p:nvSpPr>
            <p:spPr>
              <a:xfrm>
                <a:off x="3673964" y="1250789"/>
                <a:ext cx="1847088" cy="841248"/>
              </a:xfrm>
              <a:prstGeom prst="rect">
                <a:avLst/>
              </a:prstGeom>
              <a:grpFill/>
              <a:ln w="12700" cap="flat" cmpd="sng" algn="ctr">
                <a:solidFill>
                  <a:srgbClr val="2EB1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Franklin Gothic Book" panose="020B0503020102020204" pitchFamily="34" charset="0"/>
                  </a:rPr>
                  <a:t>Funders</a:t>
                </a:r>
                <a:endParaRPr kumimoji="0" lang="en-US" sz="1800" b="1" i="0" u="none" strike="noStrike" kern="0" cap="none" spc="0" normalizeH="0" baseline="0" noProof="0" dirty="0">
                  <a:ln>
                    <a:noFill/>
                  </a:ln>
                  <a:solidFill>
                    <a:schemeClr val="bg1"/>
                  </a:solidFill>
                  <a:effectLst/>
                  <a:uLnTx/>
                  <a:uFillTx/>
                  <a:latin typeface="Franklin Gothic Book" panose="020B0503020102020204" pitchFamily="34" charset="0"/>
                </a:endParaRPr>
              </a:p>
            </p:txBody>
          </p:sp>
        </p:grpSp>
        <p:sp>
          <p:nvSpPr>
            <p:cNvPr id="55" name="Rectangle 54"/>
            <p:cNvSpPr/>
            <p:nvPr/>
          </p:nvSpPr>
          <p:spPr>
            <a:xfrm>
              <a:off x="5525373" y="3459255"/>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algn="ctr">
                <a:defRPr/>
              </a:pPr>
              <a:r>
                <a:rPr lang="en-US" b="1" kern="0" dirty="0" smtClean="0">
                  <a:solidFill>
                    <a:schemeClr val="bg1"/>
                  </a:solidFill>
                  <a:latin typeface="Franklin Gothic Book" panose="020B0503020102020204" pitchFamily="34" charset="0"/>
                  <a:cs typeface="Arial" panose="020B0604020202020204" pitchFamily="34" charset="0"/>
                </a:rPr>
                <a:t>Intermediary</a:t>
              </a:r>
            </a:p>
            <a:p>
              <a:pPr algn="ctr">
                <a:defRPr/>
              </a:pPr>
              <a:endParaRPr lang="en-US" b="1" kern="0" dirty="0" smtClean="0">
                <a:solidFill>
                  <a:schemeClr val="bg1"/>
                </a:solidFill>
                <a:latin typeface="Franklin Gothic Book" panose="020B0503020102020204" pitchFamily="34" charset="0"/>
                <a:cs typeface="Arial" panose="020B0604020202020204" pitchFamily="34" charset="0"/>
              </a:endParaRPr>
            </a:p>
            <a:p>
              <a:pPr algn="ctr">
                <a:defRPr/>
              </a:pPr>
              <a:endParaRPr lang="en-US" b="1" kern="0" dirty="0">
                <a:solidFill>
                  <a:schemeClr val="bg1"/>
                </a:solidFill>
                <a:latin typeface="Franklin Gothic Book" panose="020B0503020102020204" pitchFamily="34" charset="0"/>
                <a:cs typeface="Arial" panose="020B0604020202020204" pitchFamily="34" charset="0"/>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5572341" y="3886880"/>
              <a:ext cx="1753153" cy="36400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837223" y="3745365"/>
              <a:ext cx="1247375" cy="537661"/>
            </a:xfrm>
            <a:prstGeom prst="rect">
              <a:avLst/>
            </a:prstGeom>
          </p:spPr>
        </p:pic>
        <p:sp>
          <p:nvSpPr>
            <p:cNvPr id="59" name="Rectangle 58"/>
            <p:cNvSpPr/>
            <p:nvPr/>
          </p:nvSpPr>
          <p:spPr>
            <a:xfrm>
              <a:off x="2506428" y="5056268"/>
              <a:ext cx="1847088" cy="841248"/>
            </a:xfrm>
            <a:prstGeom prst="rect">
              <a:avLst/>
            </a:prstGeom>
            <a:solidFill>
              <a:srgbClr val="2EB1D1"/>
            </a:solidFill>
            <a:ln w="12700" cap="flat" cmpd="sng" algn="ctr">
              <a:solidFill>
                <a:srgbClr val="2EB1D1"/>
              </a:solidFill>
              <a:prstDash val="solid"/>
              <a:miter lim="800000"/>
            </a:ln>
            <a:effectLst/>
          </p:spPr>
          <p:txBody>
            <a:bodyPr rtlCol="0" anchor="ctr"/>
            <a:lstStyle/>
            <a:p>
              <a:pPr algn="ctr">
                <a:defRPr/>
              </a:pPr>
              <a:r>
                <a:rPr lang="en-US" b="1" kern="0" dirty="0" smtClean="0">
                  <a:solidFill>
                    <a:schemeClr val="bg1"/>
                  </a:solidFill>
                  <a:latin typeface="Arial" panose="020B0604020202020204" pitchFamily="34" charset="0"/>
                  <a:cs typeface="Arial" panose="020B0604020202020204" pitchFamily="34" charset="0"/>
                </a:rPr>
                <a:t>Evaluator</a:t>
              </a:r>
            </a:p>
            <a:p>
              <a:pPr algn="ctr">
                <a:defRPr/>
              </a:pPr>
              <a:endParaRPr lang="en-US" b="1" kern="0" dirty="0" smtClean="0">
                <a:solidFill>
                  <a:schemeClr val="bg1"/>
                </a:solidFill>
                <a:latin typeface="Arial" panose="020B0604020202020204" pitchFamily="34" charset="0"/>
                <a:cs typeface="Arial" panose="020B0604020202020204" pitchFamily="34" charset="0"/>
              </a:endParaRPr>
            </a:p>
            <a:p>
              <a:pPr algn="ctr">
                <a:defRPr/>
              </a:pPr>
              <a:endParaRPr lang="en-US" b="1" kern="0" dirty="0">
                <a:solidFill>
                  <a:schemeClr val="bg1"/>
                </a:solidFill>
                <a:latin typeface="Arial" panose="020B0604020202020204" pitchFamily="34" charset="0"/>
                <a:cs typeface="Arial" panose="020B0604020202020204" pitchFamily="34" charset="0"/>
              </a:endParaRPr>
            </a:p>
          </p:txBody>
        </p:sp>
        <p:grpSp>
          <p:nvGrpSpPr>
            <p:cNvPr id="1043" name="Group 1042"/>
            <p:cNvGrpSpPr/>
            <p:nvPr/>
          </p:nvGrpSpPr>
          <p:grpSpPr>
            <a:xfrm>
              <a:off x="2917370" y="3749330"/>
              <a:ext cx="1025204" cy="508465"/>
              <a:chOff x="2848193" y="3749330"/>
              <a:chExt cx="1025204" cy="508465"/>
            </a:xfrm>
          </p:grpSpPr>
          <p:pic>
            <p:nvPicPr>
              <p:cNvPr id="1028" name="Picture 4" descr="Image result for ventura county board of state and community correction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193" y="3749330"/>
                <a:ext cx="508465" cy="50846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6">
                <a:clrChange>
                  <a:clrFrom>
                    <a:srgbClr val="FFFFFF"/>
                  </a:clrFrom>
                  <a:clrTo>
                    <a:srgbClr val="FFFFFF">
                      <a:alpha val="0"/>
                    </a:srgbClr>
                  </a:clrTo>
                </a:clrChange>
              </a:blip>
              <a:stretch>
                <a:fillRect/>
              </a:stretch>
            </p:blipFill>
            <p:spPr>
              <a:xfrm>
                <a:off x="3409063" y="3758855"/>
                <a:ext cx="464334" cy="466406"/>
              </a:xfrm>
              <a:prstGeom prst="rect">
                <a:avLst/>
              </a:prstGeom>
            </p:spPr>
          </p:pic>
        </p:grpSp>
        <p:pic>
          <p:nvPicPr>
            <p:cNvPr id="60" name="Picture 59"/>
            <p:cNvPicPr>
              <a:picLocks noChangeAspect="1"/>
            </p:cNvPicPr>
            <p:nvPr/>
          </p:nvPicPr>
          <p:blipFill>
            <a:blip r:embed="rId7">
              <a:clrChange>
                <a:clrFrom>
                  <a:srgbClr val="FFFFFF"/>
                </a:clrFrom>
                <a:clrTo>
                  <a:srgbClr val="FFFFFF">
                    <a:alpha val="0"/>
                  </a:srgbClr>
                </a:clrTo>
              </a:clrChange>
            </a:blip>
            <a:stretch>
              <a:fillRect/>
            </a:stretch>
          </p:blipFill>
          <p:spPr>
            <a:xfrm>
              <a:off x="2873937" y="5338617"/>
              <a:ext cx="1112071" cy="514848"/>
            </a:xfrm>
            <a:prstGeom prst="rect">
              <a:avLst/>
            </a:prstGeom>
          </p:spPr>
        </p:pic>
        <p:cxnSp>
          <p:nvCxnSpPr>
            <p:cNvPr id="1025" name="Straight Arrow Connector 1024"/>
            <p:cNvCxnSpPr/>
            <p:nvPr/>
          </p:nvCxnSpPr>
          <p:spPr>
            <a:xfrm>
              <a:off x="7372461" y="3745365"/>
              <a:ext cx="1164905" cy="0"/>
            </a:xfrm>
            <a:prstGeom prst="straightConnector1">
              <a:avLst/>
            </a:prstGeom>
            <a:ln w="28575">
              <a:solidFill>
                <a:srgbClr val="134855"/>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a:off x="7372461" y="4058653"/>
              <a:ext cx="1164905" cy="0"/>
            </a:xfrm>
            <a:prstGeom prst="straightConnector1">
              <a:avLst/>
            </a:prstGeom>
            <a:ln w="28575">
              <a:solidFill>
                <a:srgbClr val="F4C94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a:stCxn id="4" idx="2"/>
              <a:endCxn id="10" idx="0"/>
            </p:cNvCxnSpPr>
            <p:nvPr/>
          </p:nvCxnSpPr>
          <p:spPr>
            <a:xfrm>
              <a:off x="9479891" y="4307504"/>
              <a:ext cx="0" cy="748764"/>
            </a:xfrm>
            <a:prstGeom prst="straightConnector1">
              <a:avLst/>
            </a:prstGeom>
            <a:ln w="28575">
              <a:solidFill>
                <a:srgbClr val="F4C94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10" idx="1"/>
              <a:endCxn id="59" idx="3"/>
            </p:cNvCxnSpPr>
            <p:nvPr/>
          </p:nvCxnSpPr>
          <p:spPr>
            <a:xfrm flipH="1">
              <a:off x="4353516" y="5476892"/>
              <a:ext cx="4202831" cy="0"/>
            </a:xfrm>
            <a:prstGeom prst="straightConnector1">
              <a:avLst/>
            </a:prstGeom>
            <a:ln w="28575">
              <a:solidFill>
                <a:srgbClr val="F4C94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2" name="Straight Arrow Connector 1041"/>
            <p:cNvCxnSpPr>
              <a:stCxn id="59" idx="0"/>
              <a:endCxn id="13" idx="2"/>
            </p:cNvCxnSpPr>
            <p:nvPr/>
          </p:nvCxnSpPr>
          <p:spPr>
            <a:xfrm flipV="1">
              <a:off x="3429972" y="4304003"/>
              <a:ext cx="0" cy="752265"/>
            </a:xfrm>
            <a:prstGeom prst="straightConnector1">
              <a:avLst/>
            </a:prstGeom>
            <a:ln w="28575">
              <a:solidFill>
                <a:srgbClr val="F4C94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350677" y="5332571"/>
              <a:ext cx="2196479" cy="246221"/>
            </a:xfrm>
            <a:prstGeom prst="rect">
              <a:avLst/>
            </a:prstGeom>
            <a:solidFill>
              <a:schemeClr val="bg1"/>
            </a:solidFill>
          </p:spPr>
          <p:txBody>
            <a:bodyPr wrap="square" rtlCol="0">
              <a:spAutoFit/>
            </a:bodyPr>
            <a:lstStyle/>
            <a:p>
              <a:pPr algn="ctr"/>
              <a:r>
                <a:rPr lang="en-US" sz="1000" dirty="0" smtClean="0">
                  <a:solidFill>
                    <a:prstClr val="black"/>
                  </a:solidFill>
                  <a:latin typeface="Arial" panose="020B0604020202020204" pitchFamily="34" charset="0"/>
                  <a:cs typeface="Arial" panose="020B0604020202020204" pitchFamily="34" charset="0"/>
                </a:rPr>
                <a:t>Measure and </a:t>
              </a:r>
              <a:r>
                <a:rPr lang="en-US" sz="1000" dirty="0">
                  <a:solidFill>
                    <a:prstClr val="black"/>
                  </a:solidFill>
                  <a:latin typeface="Arial" panose="020B0604020202020204" pitchFamily="34" charset="0"/>
                  <a:cs typeface="Arial" panose="020B0604020202020204" pitchFamily="34" charset="0"/>
                </a:rPr>
                <a:t>v</a:t>
              </a:r>
              <a:r>
                <a:rPr lang="en-US" sz="1000" dirty="0" smtClean="0">
                  <a:solidFill>
                    <a:prstClr val="black"/>
                  </a:solidFill>
                  <a:latin typeface="Arial" panose="020B0604020202020204" pitchFamily="34" charset="0"/>
                  <a:cs typeface="Arial" panose="020B0604020202020204" pitchFamily="34" charset="0"/>
                </a:rPr>
                <a:t>alidate outcomes</a:t>
              </a:r>
              <a:endParaRPr lang="en-US" sz="1000" dirty="0">
                <a:solidFill>
                  <a:prstClr val="black"/>
                </a:solidFill>
                <a:latin typeface="Arial" panose="020B0604020202020204" pitchFamily="34" charset="0"/>
                <a:cs typeface="Arial" panose="020B0604020202020204" pitchFamily="34" charset="0"/>
              </a:endParaRPr>
            </a:p>
          </p:txBody>
        </p:sp>
        <p:sp>
          <p:nvSpPr>
            <p:cNvPr id="84" name="TextBox 83"/>
            <p:cNvSpPr txBox="1"/>
            <p:nvPr/>
          </p:nvSpPr>
          <p:spPr>
            <a:xfrm>
              <a:off x="2797092" y="4558581"/>
              <a:ext cx="1239855" cy="246221"/>
            </a:xfrm>
            <a:prstGeom prst="rect">
              <a:avLst/>
            </a:prstGeom>
            <a:solidFill>
              <a:schemeClr val="bg1"/>
            </a:solidFill>
          </p:spPr>
          <p:txBody>
            <a:bodyPr wrap="square" rtlCol="0">
              <a:spAutoFit/>
            </a:bodyPr>
            <a:lstStyle/>
            <a:p>
              <a:pPr algn="ctr"/>
              <a:r>
                <a:rPr lang="en-US" sz="1000" dirty="0" smtClean="0">
                  <a:solidFill>
                    <a:prstClr val="black"/>
                  </a:solidFill>
                  <a:latin typeface="Arial" panose="020B0604020202020204" pitchFamily="34" charset="0"/>
                  <a:cs typeface="Arial" panose="020B0604020202020204" pitchFamily="34" charset="0"/>
                </a:rPr>
                <a:t>Impact Evaluation</a:t>
              </a:r>
              <a:endParaRPr lang="en-US" sz="1000" dirty="0">
                <a:solidFill>
                  <a:prstClr val="black"/>
                </a:solidFill>
                <a:latin typeface="Arial" panose="020B0604020202020204" pitchFamily="34" charset="0"/>
                <a:cs typeface="Arial" panose="020B0604020202020204" pitchFamily="34" charset="0"/>
              </a:endParaRPr>
            </a:p>
          </p:txBody>
        </p:sp>
        <p:sp>
          <p:nvSpPr>
            <p:cNvPr id="85" name="TextBox 84"/>
            <p:cNvSpPr txBox="1"/>
            <p:nvPr/>
          </p:nvSpPr>
          <p:spPr>
            <a:xfrm>
              <a:off x="8859963" y="4386200"/>
              <a:ext cx="1239855" cy="400110"/>
            </a:xfrm>
            <a:prstGeom prst="rect">
              <a:avLst/>
            </a:prstGeom>
            <a:solidFill>
              <a:schemeClr val="bg1"/>
            </a:solidFill>
          </p:spPr>
          <p:txBody>
            <a:bodyPr wrap="square" rtlCol="0">
              <a:spAutoFit/>
            </a:bodyPr>
            <a:lstStyle/>
            <a:p>
              <a:pPr algn="ctr"/>
              <a:r>
                <a:rPr lang="en-US" sz="1000" dirty="0" smtClean="0">
                  <a:solidFill>
                    <a:prstClr val="black"/>
                  </a:solidFill>
                  <a:latin typeface="Arial" panose="020B0604020202020204" pitchFamily="34" charset="0"/>
                  <a:cs typeface="Arial" panose="020B0604020202020204" pitchFamily="34" charset="0"/>
                </a:rPr>
                <a:t>Interface Reentry Services</a:t>
              </a:r>
              <a:endParaRPr lang="en-US" sz="1000"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98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B1D1"/>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3352800" y="2743200"/>
            <a:ext cx="5486400" cy="1847088"/>
          </a:xfrm>
        </p:spPr>
        <p:txBody>
          <a:bodyPr anchor="t" anchorCtr="0">
            <a:normAutofit/>
          </a:bodyPr>
          <a:lstStyle/>
          <a:p>
            <a:pPr algn="ctr"/>
            <a:r>
              <a:rPr lang="en-US" sz="3600" dirty="0" smtClean="0">
                <a:solidFill>
                  <a:schemeClr val="bg1"/>
                </a:solidFill>
              </a:rPr>
              <a:t>Introducing the Outcomes-Based Line of Credit</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4749BECD-3273-4FE3-BD63-F549C359A7E1}" type="slidenum">
              <a:rPr lang="en-US" smtClean="0"/>
              <a:t>7</a:t>
            </a:fld>
            <a:endParaRPr lang="en-US" dirty="0"/>
          </a:p>
        </p:txBody>
      </p:sp>
    </p:spTree>
    <p:extLst>
      <p:ext uri="{BB962C8B-B14F-4D97-AF65-F5344CB8AC3E}">
        <p14:creationId xmlns:p14="http://schemas.microsoft.com/office/powerpoint/2010/main" val="479244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11430000" cy="914400"/>
          </a:xfrm>
        </p:spPr>
        <p:txBody>
          <a:bodyPr>
            <a:normAutofit fontScale="90000"/>
          </a:bodyPr>
          <a:lstStyle/>
          <a:p>
            <a:r>
              <a:rPr lang="en-US" dirty="0" smtClean="0"/>
              <a:t>Tab 1: Project Summary</a:t>
            </a:r>
            <a:r>
              <a:rPr lang="en-US" dirty="0"/>
              <a:t/>
            </a:r>
            <a:br>
              <a:rPr lang="en-US" dirty="0"/>
            </a:br>
            <a:r>
              <a:rPr lang="en-US" sz="2000" dirty="0"/>
              <a:t>The Project Summary tab provides an overview of financing sources and uses, assumptions, success payments, and upside </a:t>
            </a:r>
            <a:r>
              <a:rPr lang="en-US" sz="2000" dirty="0" smtClean="0"/>
              <a:t>payments</a:t>
            </a:r>
            <a:r>
              <a:rPr lang="en-US" sz="2000" dirty="0"/>
              <a:t/>
            </a:r>
            <a:br>
              <a:rPr lang="en-US" sz="2000" dirty="0"/>
            </a:br>
            <a:endParaRPr lang="en-US" sz="2000" dirty="0"/>
          </a:p>
        </p:txBody>
      </p:sp>
      <p:sp>
        <p:nvSpPr>
          <p:cNvPr id="3" name="Slide Number Placeholder 2"/>
          <p:cNvSpPr>
            <a:spLocks noGrp="1"/>
          </p:cNvSpPr>
          <p:nvPr>
            <p:ph type="sldNum" sz="quarter" idx="12"/>
          </p:nvPr>
        </p:nvSpPr>
        <p:spPr/>
        <p:txBody>
          <a:bodyPr/>
          <a:lstStyle/>
          <a:p>
            <a:fld id="{4749BECD-3273-4FE3-BD63-F549C359A7E1}"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19848683"/>
              </p:ext>
            </p:extLst>
          </p:nvPr>
        </p:nvGraphicFramePr>
        <p:xfrm>
          <a:off x="381000" y="1409700"/>
          <a:ext cx="4572000" cy="5315408"/>
        </p:xfrm>
        <a:graphic>
          <a:graphicData uri="http://schemas.openxmlformats.org/drawingml/2006/table">
            <a:tbl>
              <a:tblPr/>
              <a:tblGrid>
                <a:gridCol w="2784975">
                  <a:extLst>
                    <a:ext uri="{9D8B030D-6E8A-4147-A177-3AD203B41FA5}">
                      <a16:colId xmlns:a16="http://schemas.microsoft.com/office/drawing/2014/main" val="3479172738"/>
                    </a:ext>
                  </a:extLst>
                </a:gridCol>
                <a:gridCol w="1787025">
                  <a:extLst>
                    <a:ext uri="{9D8B030D-6E8A-4147-A177-3AD203B41FA5}">
                      <a16:colId xmlns:a16="http://schemas.microsoft.com/office/drawing/2014/main" val="617700333"/>
                    </a:ext>
                  </a:extLst>
                </a:gridCol>
              </a:tblGrid>
              <a:tr h="146077">
                <a:tc gridSpan="2">
                  <a:txBody>
                    <a:bodyPr/>
                    <a:lstStyle/>
                    <a:p>
                      <a:pPr algn="ctr" fontAlgn="ctr"/>
                      <a:r>
                        <a:rPr lang="en-US" sz="1200" b="1" i="0" u="none" strike="noStrike" dirty="0" smtClean="0">
                          <a:solidFill>
                            <a:srgbClr val="000000"/>
                          </a:solidFill>
                          <a:effectLst/>
                          <a:latin typeface="Franklin Gothic Book" panose="020B0503020102020204" pitchFamily="34" charset="0"/>
                        </a:rPr>
                        <a:t>FINANCIAL SOURCES AND USES</a:t>
                      </a:r>
                      <a:endParaRPr lang="en-US" sz="1200" b="1" i="0" u="none" strike="noStrike" dirty="0">
                        <a:solidFill>
                          <a:srgbClr val="000000"/>
                        </a:solidFill>
                        <a:effectLst/>
                        <a:latin typeface="Franklin Gothic Book" panose="020B0503020102020204" pitchFamily="34" charset="0"/>
                      </a:endParaRP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593495667"/>
                  </a:ext>
                </a:extLst>
              </a:tr>
              <a:tr h="146077">
                <a:tc>
                  <a:txBody>
                    <a:bodyPr/>
                    <a:lstStyle/>
                    <a:p>
                      <a:pPr algn="l" fontAlgn="ctr"/>
                      <a:r>
                        <a:rPr lang="en-US" sz="1200" b="0" i="0" u="none" strike="noStrike" dirty="0">
                          <a:solidFill>
                            <a:srgbClr val="000000"/>
                          </a:solidFill>
                          <a:effectLst/>
                          <a:latin typeface="Franklin Gothic Book" panose="020B0503020102020204" pitchFamily="34" charset="0"/>
                        </a:rPr>
                        <a:t> </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5647363"/>
                  </a:ext>
                </a:extLst>
              </a:tr>
              <a:tr h="146077">
                <a:tc gridSpan="2">
                  <a:txBody>
                    <a:bodyPr/>
                    <a:lstStyle/>
                    <a:p>
                      <a:pPr algn="ctr" fontAlgn="ctr"/>
                      <a:r>
                        <a:rPr lang="en-US" sz="1200" b="1" i="0" u="none" strike="noStrike">
                          <a:solidFill>
                            <a:srgbClr val="000000"/>
                          </a:solidFill>
                          <a:effectLst/>
                          <a:latin typeface="Franklin Gothic Book" panose="020B0503020102020204" pitchFamily="34" charset="0"/>
                        </a:rPr>
                        <a:t>SOURCE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1803538243"/>
                  </a:ext>
                </a:extLst>
              </a:tr>
              <a:tr h="171806">
                <a:tc>
                  <a:txBody>
                    <a:bodyPr/>
                    <a:lstStyle/>
                    <a:p>
                      <a:pPr algn="ctr" fontAlgn="ctr"/>
                      <a:r>
                        <a:rPr lang="en-US" sz="1200" b="1" i="0" u="none" strike="noStrike">
                          <a:solidFill>
                            <a:srgbClr val="000000"/>
                          </a:solidFill>
                          <a:effectLst/>
                          <a:latin typeface="Franklin Gothic Book" panose="020B0503020102020204" pitchFamily="34" charset="0"/>
                        </a:rPr>
                        <a:t>Source</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solidFill>
                      <a:srgbClr val="D2EBEC"/>
                    </a:solidFill>
                  </a:tcPr>
                </a:tc>
                <a:tc>
                  <a:txBody>
                    <a:bodyPr/>
                    <a:lstStyle/>
                    <a:p>
                      <a:pPr algn="ctr" fontAlgn="ctr"/>
                      <a:r>
                        <a:rPr lang="en-US" sz="1200" b="1" i="0" u="none" strike="noStrike" dirty="0">
                          <a:solidFill>
                            <a:srgbClr val="000000"/>
                          </a:solidFill>
                          <a:effectLst/>
                          <a:latin typeface="Franklin Gothic Book" panose="020B0503020102020204" pitchFamily="34" charset="0"/>
                        </a:rPr>
                        <a:t>$ Amount</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solidFill>
                      <a:srgbClr val="D2EBEC"/>
                    </a:solidFill>
                  </a:tcPr>
                </a:tc>
                <a:extLst>
                  <a:ext uri="{0D108BD9-81ED-4DB2-BD59-A6C34878D82A}">
                    <a16:rowId xmlns:a16="http://schemas.microsoft.com/office/drawing/2014/main" val="2485609778"/>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62604"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9608927"/>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Investor Principal</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4326456"/>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Outcomes Payments</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4725193"/>
                  </a:ext>
                </a:extLst>
              </a:tr>
              <a:tr h="146077">
                <a:tc>
                  <a:txBody>
                    <a:bodyPr/>
                    <a:lstStyle/>
                    <a:p>
                      <a:pPr algn="l" fontAlgn="ctr"/>
                      <a:r>
                        <a:rPr lang="en-US" sz="1200" b="1" i="1" u="none" strike="noStrike">
                          <a:solidFill>
                            <a:srgbClr val="000000"/>
                          </a:solidFill>
                          <a:effectLst/>
                          <a:latin typeface="Franklin Gothic Book" panose="020B0503020102020204" pitchFamily="34" charset="0"/>
                        </a:rPr>
                        <a:t> </a:t>
                      </a:r>
                    </a:p>
                  </a:txBody>
                  <a:tcPr marL="6956" marR="6956" marT="69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1" i="1"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143955"/>
                  </a:ext>
                </a:extLst>
              </a:tr>
              <a:tr h="153033">
                <a:tc>
                  <a:txBody>
                    <a:bodyPr/>
                    <a:lstStyle/>
                    <a:p>
                      <a:pPr algn="l" fontAlgn="ctr"/>
                      <a:r>
                        <a:rPr lang="en-US" sz="1200" b="1" i="0" u="none" strike="noStrike">
                          <a:solidFill>
                            <a:srgbClr val="000000"/>
                          </a:solidFill>
                          <a:effectLst/>
                          <a:latin typeface="Franklin Gothic Book" panose="020B0503020102020204" pitchFamily="34" charset="0"/>
                        </a:rPr>
                        <a:t>Total</a:t>
                      </a:r>
                    </a:p>
                  </a:txBody>
                  <a:tcPr marL="6956" marR="6956" marT="69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65286406"/>
                  </a:ext>
                </a:extLst>
              </a:tr>
              <a:tr h="153033">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6956" marR="6956" marT="6956"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en-US" sz="1200" b="1" i="0" u="none" strike="noStrike" dirty="0">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42338518"/>
                  </a:ext>
                </a:extLst>
              </a:tr>
              <a:tr h="146077">
                <a:tc gridSpan="2">
                  <a:txBody>
                    <a:bodyPr/>
                    <a:lstStyle/>
                    <a:p>
                      <a:pPr algn="ctr" fontAlgn="ctr"/>
                      <a:r>
                        <a:rPr lang="en-US" sz="1200" b="1" i="0" u="none" strike="noStrike" dirty="0">
                          <a:solidFill>
                            <a:srgbClr val="000000"/>
                          </a:solidFill>
                          <a:effectLst/>
                          <a:latin typeface="Franklin Gothic Book" panose="020B0503020102020204" pitchFamily="34" charset="0"/>
                        </a:rPr>
                        <a:t>USE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4265724361"/>
                  </a:ext>
                </a:extLst>
              </a:tr>
              <a:tr h="146077">
                <a:tc>
                  <a:txBody>
                    <a:bodyPr/>
                    <a:lstStyle/>
                    <a:p>
                      <a:pPr algn="ctr" fontAlgn="ctr"/>
                      <a:r>
                        <a:rPr lang="en-US" sz="1200" b="1" i="0" u="none" strike="noStrike">
                          <a:solidFill>
                            <a:srgbClr val="000000"/>
                          </a:solidFill>
                          <a:effectLst/>
                          <a:latin typeface="Franklin Gothic Book" panose="020B0503020102020204" pitchFamily="34" charset="0"/>
                        </a:rPr>
                        <a:t>Use</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solidFill>
                      <a:srgbClr val="D2EBEC"/>
                    </a:solidFill>
                  </a:tcPr>
                </a:tc>
                <a:tc>
                  <a:txBody>
                    <a:bodyPr/>
                    <a:lstStyle/>
                    <a:p>
                      <a:pPr algn="ctr" fontAlgn="ctr"/>
                      <a:r>
                        <a:rPr lang="en-US" sz="1200" b="1" i="0" u="none" strike="noStrike">
                          <a:solidFill>
                            <a:srgbClr val="000000"/>
                          </a:solidFill>
                          <a:effectLst/>
                          <a:latin typeface="Franklin Gothic Book" panose="020B0503020102020204" pitchFamily="34" charset="0"/>
                        </a:rPr>
                        <a:t>$ Amount</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solidFill>
                      <a:srgbClr val="D2EBEC"/>
                    </a:solidFill>
                  </a:tcPr>
                </a:tc>
                <a:extLst>
                  <a:ext uri="{0D108BD9-81ED-4DB2-BD59-A6C34878D82A}">
                    <a16:rowId xmlns:a16="http://schemas.microsoft.com/office/drawing/2014/main" val="2443929833"/>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Program Costs</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7615650"/>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Evaluation</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2540404"/>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Legal Fees</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5261043"/>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Fiscal Services Agent</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7981361"/>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Investor Interest</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200343"/>
                  </a:ext>
                </a:extLst>
              </a:tr>
              <a:tr h="146077">
                <a:tc>
                  <a:txBody>
                    <a:bodyPr/>
                    <a:lstStyle/>
                    <a:p>
                      <a:pPr algn="l" fontAlgn="ctr"/>
                      <a:r>
                        <a:rPr lang="en-US" sz="1200" b="0" i="0" u="none" strike="noStrike">
                          <a:solidFill>
                            <a:srgbClr val="000000"/>
                          </a:solidFill>
                          <a:effectLst/>
                          <a:latin typeface="Franklin Gothic Book" panose="020B0503020102020204" pitchFamily="34" charset="0"/>
                        </a:rPr>
                        <a:t>Investor Principal</a:t>
                      </a:r>
                    </a:p>
                  </a:txBody>
                  <a:tcPr marL="6956" marR="6956" marT="69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200" b="0"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8146254"/>
                  </a:ext>
                </a:extLst>
              </a:tr>
              <a:tr h="146077">
                <a:tc>
                  <a:txBody>
                    <a:bodyPr/>
                    <a:lstStyle/>
                    <a:p>
                      <a:pPr algn="l" fontAlgn="b"/>
                      <a:r>
                        <a:rPr lang="en-US" sz="1200" b="0" i="0" u="none" strike="noStrike" dirty="0">
                          <a:solidFill>
                            <a:srgbClr val="000000"/>
                          </a:solidFill>
                          <a:effectLst/>
                          <a:latin typeface="Franklin Gothic Book" panose="020B0503020102020204" pitchFamily="34" charset="0"/>
                        </a:rPr>
                        <a:t> </a:t>
                      </a:r>
                    </a:p>
                  </a:txBody>
                  <a:tcPr marL="6956" marR="6956" marT="69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Franklin Gothic Book" panose="020B0503020102020204" pitchFamily="34" charset="0"/>
                        </a:rPr>
                        <a:t> </a:t>
                      </a:r>
                    </a:p>
                  </a:txBody>
                  <a:tcPr marL="6956" marR="6956" marT="695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539460"/>
                  </a:ext>
                </a:extLst>
              </a:tr>
              <a:tr h="153033">
                <a:tc>
                  <a:txBody>
                    <a:bodyPr/>
                    <a:lstStyle/>
                    <a:p>
                      <a:pPr algn="l" fontAlgn="ctr"/>
                      <a:r>
                        <a:rPr lang="en-US" sz="1200" b="1" i="0" u="none" strike="noStrike">
                          <a:solidFill>
                            <a:srgbClr val="000000"/>
                          </a:solidFill>
                          <a:effectLst/>
                          <a:latin typeface="Franklin Gothic Book" panose="020B0503020102020204" pitchFamily="34" charset="0"/>
                        </a:rPr>
                        <a:t>Total</a:t>
                      </a:r>
                    </a:p>
                  </a:txBody>
                  <a:tcPr marL="6956" marR="6956" marT="69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Franklin Gothic Book" panose="020B0503020102020204" pitchFamily="34" charset="0"/>
                        </a:rPr>
                        <a:t>$0</a:t>
                      </a:r>
                    </a:p>
                  </a:txBody>
                  <a:tcPr marL="6956" marR="6956" marT="69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41226202"/>
                  </a:ext>
                </a:extLst>
              </a:tr>
              <a:tr h="153033">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 </a:t>
                      </a:r>
                    </a:p>
                  </a:txBody>
                  <a:tcPr marL="6956" marR="6956" marT="695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1161739"/>
                  </a:ext>
                </a:extLst>
              </a:tr>
              <a:tr h="146077">
                <a:tc>
                  <a:txBody>
                    <a:bodyPr/>
                    <a:lstStyle/>
                    <a:p>
                      <a:pPr algn="l" fontAlgn="ctr"/>
                      <a:r>
                        <a:rPr lang="en-US" sz="1200" b="1" i="0" u="none" strike="noStrike">
                          <a:solidFill>
                            <a:srgbClr val="000000"/>
                          </a:solidFill>
                          <a:effectLst/>
                          <a:latin typeface="Franklin Gothic Book" panose="020B0503020102020204" pitchFamily="34" charset="0"/>
                        </a:rPr>
                        <a:t>Upside / Downside Return</a:t>
                      </a:r>
                    </a:p>
                  </a:txBody>
                  <a:tcPr marL="6956" marR="6956" marT="69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Franklin Gothic Book" panose="020B0503020102020204" pitchFamily="34" charset="0"/>
                        </a:rPr>
                        <a:t>$0 </a:t>
                      </a:r>
                    </a:p>
                  </a:txBody>
                  <a:tcPr marL="6956" marR="6956" marT="69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152451"/>
                  </a:ext>
                </a:extLst>
              </a:tr>
              <a:tr h="146077">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6956" marR="6956" marT="69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6956" marR="6956" marT="69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123409"/>
                  </a:ext>
                </a:extLst>
              </a:tr>
              <a:tr h="146077">
                <a:tc gridSpan="2">
                  <a:txBody>
                    <a:bodyPr/>
                    <a:lstStyle/>
                    <a:p>
                      <a:pPr algn="ctr" fontAlgn="ctr"/>
                      <a:r>
                        <a:rPr lang="en-US" sz="1200" b="1" i="0" u="none" strike="noStrike">
                          <a:solidFill>
                            <a:srgbClr val="000000"/>
                          </a:solidFill>
                          <a:effectLst/>
                          <a:latin typeface="Franklin Gothic Book" panose="020B0503020102020204" pitchFamily="34" charset="0"/>
                        </a:rPr>
                        <a:t>FINANCING ASSUMPTIONS</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2534556449"/>
                  </a:ext>
                </a:extLst>
              </a:tr>
              <a:tr h="146077">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Franklin Gothic Book" panose="020B0503020102020204" pitchFamily="34" charset="0"/>
                        </a:rPr>
                        <a:t> </a:t>
                      </a:r>
                    </a:p>
                  </a:txBody>
                  <a:tcPr marL="6956" marR="6956" marT="69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0555636"/>
                  </a:ext>
                </a:extLst>
              </a:tr>
              <a:tr h="146077">
                <a:tc>
                  <a:txBody>
                    <a:bodyPr/>
                    <a:lstStyle/>
                    <a:p>
                      <a:pPr algn="l" fontAlgn="b"/>
                      <a:r>
                        <a:rPr lang="en-US" sz="1200" b="0" i="0" u="none" strike="noStrike">
                          <a:solidFill>
                            <a:srgbClr val="000000"/>
                          </a:solidFill>
                          <a:effectLst/>
                          <a:latin typeface="Franklin Gothic Book" panose="020B0503020102020204" pitchFamily="34" charset="0"/>
                        </a:rPr>
                        <a:t>Investor Loan</a:t>
                      </a:r>
                    </a:p>
                  </a:txBody>
                  <a:tcPr marL="6956" marR="6956" marT="69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 </a:t>
                      </a:r>
                    </a:p>
                  </a:txBody>
                  <a:tcPr marL="6956" marR="6956" marT="69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1760377"/>
                  </a:ext>
                </a:extLst>
              </a:tr>
              <a:tr h="146077">
                <a:tc>
                  <a:txBody>
                    <a:bodyPr/>
                    <a:lstStyle/>
                    <a:p>
                      <a:pPr algn="l" fontAlgn="b"/>
                      <a:r>
                        <a:rPr lang="en-US" sz="1200" b="0" i="0" u="none" strike="noStrike">
                          <a:solidFill>
                            <a:srgbClr val="000000"/>
                          </a:solidFill>
                          <a:effectLst/>
                          <a:latin typeface="Franklin Gothic Book" panose="020B0503020102020204" pitchFamily="34" charset="0"/>
                        </a:rPr>
                        <a:t>Investor Interest</a:t>
                      </a:r>
                    </a:p>
                  </a:txBody>
                  <a:tcPr marL="6956" marR="6956" marT="69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6956" marR="6956" marT="69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1128037"/>
                  </a:ext>
                </a:extLst>
              </a:tr>
              <a:tr h="146077">
                <a:tc>
                  <a:txBody>
                    <a:bodyPr/>
                    <a:lstStyle/>
                    <a:p>
                      <a:pPr algn="l" fontAlgn="b"/>
                      <a:r>
                        <a:rPr lang="en-US" sz="1200" b="0" i="0" u="none" strike="noStrike">
                          <a:solidFill>
                            <a:srgbClr val="000000"/>
                          </a:solidFill>
                          <a:effectLst/>
                          <a:latin typeface="Franklin Gothic Book" panose="020B0503020102020204" pitchFamily="34" charset="0"/>
                        </a:rPr>
                        <a:t>Total Months</a:t>
                      </a:r>
                    </a:p>
                  </a:txBody>
                  <a:tcPr marL="6956" marR="6956" marT="69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Franklin Gothic Book" panose="020B0503020102020204" pitchFamily="34" charset="0"/>
                        </a:rPr>
                        <a:t>12.00</a:t>
                      </a:r>
                    </a:p>
                  </a:txBody>
                  <a:tcPr marL="6956" marR="6956" marT="69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28110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97871883"/>
              </p:ext>
            </p:extLst>
          </p:nvPr>
        </p:nvGraphicFramePr>
        <p:xfrm>
          <a:off x="7239000" y="1409700"/>
          <a:ext cx="4572000" cy="3610476"/>
        </p:xfrm>
        <a:graphic>
          <a:graphicData uri="http://schemas.openxmlformats.org/drawingml/2006/table">
            <a:tbl>
              <a:tblPr/>
              <a:tblGrid>
                <a:gridCol w="2784975">
                  <a:extLst>
                    <a:ext uri="{9D8B030D-6E8A-4147-A177-3AD203B41FA5}">
                      <a16:colId xmlns:a16="http://schemas.microsoft.com/office/drawing/2014/main" val="772311938"/>
                    </a:ext>
                  </a:extLst>
                </a:gridCol>
                <a:gridCol w="1787025">
                  <a:extLst>
                    <a:ext uri="{9D8B030D-6E8A-4147-A177-3AD203B41FA5}">
                      <a16:colId xmlns:a16="http://schemas.microsoft.com/office/drawing/2014/main" val="2929471814"/>
                    </a:ext>
                  </a:extLst>
                </a:gridCol>
              </a:tblGrid>
              <a:tr h="158384">
                <a:tc gridSpan="2">
                  <a:txBody>
                    <a:bodyPr/>
                    <a:lstStyle/>
                    <a:p>
                      <a:pPr algn="ctr" fontAlgn="ctr"/>
                      <a:r>
                        <a:rPr lang="en-US" sz="1200" b="1" i="0" u="none" strike="noStrike" dirty="0">
                          <a:solidFill>
                            <a:srgbClr val="000000"/>
                          </a:solidFill>
                          <a:effectLst/>
                          <a:latin typeface="Franklin Gothic Book" panose="020B0503020102020204" pitchFamily="34" charset="0"/>
                        </a:rPr>
                        <a:t>SUCCESS PAYMENTS</a:t>
                      </a:r>
                    </a:p>
                  </a:txBody>
                  <a:tcPr marL="7542" marR="7542" marT="75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3722038131"/>
                  </a:ext>
                </a:extLst>
              </a:tr>
              <a:tr h="158384">
                <a:tc>
                  <a:txBody>
                    <a:bodyPr/>
                    <a:lstStyle/>
                    <a:p>
                      <a:pPr algn="l" fontAlgn="ctr"/>
                      <a:r>
                        <a:rPr lang="en-US" sz="1200" b="1" i="0" u="none" strike="noStrike">
                          <a:solidFill>
                            <a:srgbClr val="000000"/>
                          </a:solidFill>
                          <a:effectLst/>
                          <a:latin typeface="Franklin Gothic Book" panose="020B0503020102020204" pitchFamily="34" charset="0"/>
                        </a:rPr>
                        <a:t>Base Payment</a:t>
                      </a:r>
                    </a:p>
                  </a:txBody>
                  <a:tcPr marL="7542" marR="7542" marT="75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200" b="1" i="0" u="none" strike="noStrike" dirty="0">
                          <a:solidFill>
                            <a:srgbClr val="000000"/>
                          </a:solidFill>
                          <a:effectLst/>
                          <a:latin typeface="Franklin Gothic Book" panose="020B0503020102020204" pitchFamily="34" charset="0"/>
                        </a:rPr>
                        <a:t> </a:t>
                      </a:r>
                    </a:p>
                  </a:txBody>
                  <a:tcPr marL="7542" marR="7542" marT="75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62556631"/>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Payment</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9145671"/>
                  </a:ext>
                </a:extLst>
              </a:tr>
              <a:tr h="158384">
                <a:tc>
                  <a:txBody>
                    <a:bodyPr/>
                    <a:lstStyle/>
                    <a:p>
                      <a:pPr algn="l" fontAlgn="ctr"/>
                      <a:r>
                        <a:rPr lang="en-US" sz="1200" b="1" i="0" u="none" strike="noStrike">
                          <a:solidFill>
                            <a:srgbClr val="000000"/>
                          </a:solidFill>
                          <a:effectLst/>
                          <a:latin typeface="Franklin Gothic Book" panose="020B0503020102020204" pitchFamily="34" charset="0"/>
                        </a:rPr>
                        <a:t>Outcome 1</a:t>
                      </a:r>
                    </a:p>
                  </a:txBody>
                  <a:tcPr marL="7542" marR="7542" marT="75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n-US" sz="1200" b="1" i="0" u="none" strike="noStrike">
                          <a:solidFill>
                            <a:srgbClr val="000000"/>
                          </a:solidFill>
                          <a:effectLst/>
                          <a:latin typeface="Franklin Gothic Book" panose="020B0503020102020204" pitchFamily="34" charset="0"/>
                        </a:rPr>
                        <a:t> </a:t>
                      </a:r>
                    </a:p>
                  </a:txBody>
                  <a:tcPr marL="7542" marR="7542" marT="75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596192385"/>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Number of Successful Participants</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5752401"/>
                  </a:ext>
                </a:extLst>
              </a:tr>
              <a:tr h="158384">
                <a:tc>
                  <a:txBody>
                    <a:bodyPr/>
                    <a:lstStyle/>
                    <a:p>
                      <a:pPr algn="l" fontAlgn="b"/>
                      <a:r>
                        <a:rPr lang="en-US" sz="1200" b="0" i="0" u="none" strike="noStrike" dirty="0">
                          <a:solidFill>
                            <a:srgbClr val="000000"/>
                          </a:solidFill>
                          <a:effectLst/>
                          <a:latin typeface="Franklin Gothic Book" panose="020B0503020102020204" pitchFamily="34" charset="0"/>
                        </a:rPr>
                        <a:t>Number of Successful Participants</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3249"/>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Outcome Payment per Successful Participant</a:t>
                      </a:r>
                    </a:p>
                  </a:txBody>
                  <a:tcPr marL="7542" marR="7542" marT="75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64375"/>
                  </a:ext>
                </a:extLst>
              </a:tr>
              <a:tr h="158384">
                <a:tc>
                  <a:txBody>
                    <a:bodyPr/>
                    <a:lstStyle/>
                    <a:p>
                      <a:pPr algn="l" fontAlgn="b"/>
                      <a:endParaRPr lang="en-US" sz="1200" b="0" i="0" u="none" strike="noStrike">
                        <a:solidFill>
                          <a:srgbClr val="000000"/>
                        </a:solidFill>
                        <a:effectLst/>
                        <a:latin typeface="Franklin Gothic Book" panose="020B0503020102020204" pitchFamily="34" charset="0"/>
                      </a:endParaRPr>
                    </a:p>
                  </a:txBody>
                  <a:tcPr marL="7542" marR="7542" marT="75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Franklin Gothic Book" panose="020B0503020102020204" pitchFamily="34" charset="0"/>
                      </a:endParaRPr>
                    </a:p>
                  </a:txBody>
                  <a:tcPr marL="7542" marR="7542" marT="75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703087"/>
                  </a:ext>
                </a:extLst>
              </a:tr>
              <a:tr h="158384">
                <a:tc gridSpan="2">
                  <a:txBody>
                    <a:bodyPr/>
                    <a:lstStyle/>
                    <a:p>
                      <a:pPr algn="ctr" fontAlgn="ctr"/>
                      <a:r>
                        <a:rPr lang="en-US" sz="1200" b="1" i="0" u="none" strike="noStrike">
                          <a:solidFill>
                            <a:srgbClr val="000000"/>
                          </a:solidFill>
                          <a:effectLst/>
                          <a:latin typeface="Franklin Gothic Book" panose="020B0503020102020204" pitchFamily="34" charset="0"/>
                        </a:rPr>
                        <a:t>UPSIDE PAYMENT CALCULATION</a:t>
                      </a:r>
                    </a:p>
                  </a:txBody>
                  <a:tcPr marL="7542" marR="7542" marT="75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2814779353"/>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Investor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227113529"/>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Service Provider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933707018"/>
                  </a:ext>
                </a:extLst>
              </a:tr>
              <a:tr h="158384">
                <a:tc>
                  <a:txBody>
                    <a:bodyPr/>
                    <a:lstStyle/>
                    <a:p>
                      <a:pPr algn="l" fontAlgn="b"/>
                      <a:r>
                        <a:rPr lang="en-US" sz="1200" b="0" i="0" u="none" strike="noStrike" dirty="0" smtClean="0">
                          <a:solidFill>
                            <a:srgbClr val="000000"/>
                          </a:solidFill>
                          <a:effectLst/>
                          <a:latin typeface="Franklin Gothic Book" panose="020B0503020102020204" pitchFamily="34" charset="0"/>
                        </a:rPr>
                        <a:t>Government</a:t>
                      </a:r>
                      <a:endParaRPr lang="en-US" sz="1200" b="0" i="0" u="none" strike="noStrike" dirty="0">
                        <a:solidFill>
                          <a:srgbClr val="000000"/>
                        </a:solidFill>
                        <a:effectLst/>
                        <a:latin typeface="Franklin Gothic Book" panose="020B0503020102020204" pitchFamily="34" charset="0"/>
                      </a:endParaRPr>
                    </a:p>
                  </a:txBody>
                  <a:tcPr marL="7542" marR="7542" marT="75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86003469"/>
                  </a:ext>
                </a:extLst>
              </a:tr>
              <a:tr h="158384">
                <a:tc>
                  <a:txBody>
                    <a:bodyPr/>
                    <a:lstStyle/>
                    <a:p>
                      <a:pPr algn="l" fontAlgn="b"/>
                      <a:r>
                        <a:rPr lang="en-US" sz="1200" b="1" i="0" u="none" strike="noStrike" dirty="0">
                          <a:solidFill>
                            <a:srgbClr val="000000"/>
                          </a:solidFill>
                          <a:effectLst/>
                          <a:latin typeface="Franklin Gothic Book" panose="020B0503020102020204" pitchFamily="34" charset="0"/>
                        </a:rPr>
                        <a:t>Total</a:t>
                      </a:r>
                    </a:p>
                  </a:txBody>
                  <a:tcPr marL="7542" marR="7542" marT="75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497772"/>
                  </a:ext>
                </a:extLst>
              </a:tr>
              <a:tr h="158384">
                <a:tc gridSpan="2">
                  <a:txBody>
                    <a:bodyPr/>
                    <a:lstStyle/>
                    <a:p>
                      <a:pPr algn="ctr" fontAlgn="ctr"/>
                      <a:r>
                        <a:rPr lang="en-US" sz="1200" b="1" i="0" u="none" strike="noStrike">
                          <a:solidFill>
                            <a:srgbClr val="000000"/>
                          </a:solidFill>
                          <a:effectLst/>
                          <a:latin typeface="Franklin Gothic Book" panose="020B0503020102020204" pitchFamily="34" charset="0"/>
                        </a:rPr>
                        <a:t>UPSIDE PAYMENT DOLLAR</a:t>
                      </a:r>
                    </a:p>
                  </a:txBody>
                  <a:tcPr marL="7542" marR="7542" marT="75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EB1D1"/>
                    </a:solidFill>
                  </a:tcPr>
                </a:tc>
                <a:tc hMerge="1">
                  <a:txBody>
                    <a:bodyPr/>
                    <a:lstStyle/>
                    <a:p>
                      <a:endParaRPr lang="en-US"/>
                    </a:p>
                  </a:txBody>
                  <a:tcPr/>
                </a:tc>
                <a:extLst>
                  <a:ext uri="{0D108BD9-81ED-4DB2-BD59-A6C34878D82A}">
                    <a16:rowId xmlns:a16="http://schemas.microsoft.com/office/drawing/2014/main" val="3022534055"/>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Investor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6889323"/>
                  </a:ext>
                </a:extLst>
              </a:tr>
              <a:tr h="158384">
                <a:tc>
                  <a:txBody>
                    <a:bodyPr/>
                    <a:lstStyle/>
                    <a:p>
                      <a:pPr algn="l" fontAlgn="b"/>
                      <a:r>
                        <a:rPr lang="en-US" sz="1200" b="0" i="0" u="none" strike="noStrike">
                          <a:solidFill>
                            <a:srgbClr val="000000"/>
                          </a:solidFill>
                          <a:effectLst/>
                          <a:latin typeface="Franklin Gothic Book" panose="020B0503020102020204" pitchFamily="34" charset="0"/>
                        </a:rPr>
                        <a:t>Service Provider</a:t>
                      </a:r>
                    </a:p>
                  </a:txBody>
                  <a:tcPr marL="7542" marR="7542" marT="75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1923891"/>
                  </a:ext>
                </a:extLst>
              </a:tr>
              <a:tr h="158384">
                <a:tc>
                  <a:txBody>
                    <a:bodyPr/>
                    <a:lstStyle/>
                    <a:p>
                      <a:pPr algn="l" fontAlgn="b"/>
                      <a:r>
                        <a:rPr lang="en-US" sz="1200" b="0" i="0" u="none" strike="noStrike" dirty="0" smtClean="0">
                          <a:solidFill>
                            <a:srgbClr val="000000"/>
                          </a:solidFill>
                          <a:effectLst/>
                          <a:latin typeface="Franklin Gothic Book" panose="020B0503020102020204" pitchFamily="34" charset="0"/>
                        </a:rPr>
                        <a:t>Government</a:t>
                      </a:r>
                      <a:endParaRPr lang="en-US" sz="1200" b="0" i="0" u="none" strike="noStrike" dirty="0">
                        <a:solidFill>
                          <a:srgbClr val="000000"/>
                        </a:solidFill>
                        <a:effectLst/>
                        <a:latin typeface="Franklin Gothic Book" panose="020B0503020102020204" pitchFamily="34" charset="0"/>
                      </a:endParaRPr>
                    </a:p>
                  </a:txBody>
                  <a:tcPr marL="7542" marR="7542" marT="75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47644"/>
                  </a:ext>
                </a:extLst>
              </a:tr>
              <a:tr h="158384">
                <a:tc>
                  <a:txBody>
                    <a:bodyPr/>
                    <a:lstStyle/>
                    <a:p>
                      <a:pPr algn="l" fontAlgn="b"/>
                      <a:r>
                        <a:rPr lang="en-US" sz="1200" b="1" i="0" u="none" strike="noStrike">
                          <a:solidFill>
                            <a:srgbClr val="000000"/>
                          </a:solidFill>
                          <a:effectLst/>
                          <a:latin typeface="Franklin Gothic Book" panose="020B0503020102020204" pitchFamily="34" charset="0"/>
                        </a:rPr>
                        <a:t>Total</a:t>
                      </a:r>
                    </a:p>
                  </a:txBody>
                  <a:tcPr marL="7542" marR="7542" marT="75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Franklin Gothic Book" panose="020B0503020102020204" pitchFamily="34" charset="0"/>
                        </a:rPr>
                        <a:t>$0</a:t>
                      </a:r>
                    </a:p>
                  </a:txBody>
                  <a:tcPr marL="7542" marR="7542" marT="75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928127"/>
                  </a:ext>
                </a:extLst>
              </a:tr>
            </a:tbl>
          </a:graphicData>
        </a:graphic>
      </p:graphicFrame>
    </p:spTree>
    <p:extLst>
      <p:ext uri="{BB962C8B-B14F-4D97-AF65-F5344CB8AC3E}">
        <p14:creationId xmlns:p14="http://schemas.microsoft.com/office/powerpoint/2010/main" val="238458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Tab 2: Cash Flow Model</a:t>
            </a:r>
            <a:endParaRPr lang="en-US" sz="3600" dirty="0"/>
          </a:p>
        </p:txBody>
      </p:sp>
      <p:sp>
        <p:nvSpPr>
          <p:cNvPr id="3" name="Slide Number Placeholder 2"/>
          <p:cNvSpPr>
            <a:spLocks noGrp="1"/>
          </p:cNvSpPr>
          <p:nvPr>
            <p:ph type="sldNum" sz="quarter" idx="12"/>
          </p:nvPr>
        </p:nvSpPr>
        <p:spPr/>
        <p:txBody>
          <a:bodyPr/>
          <a:lstStyle/>
          <a:p>
            <a:fld id="{4749BECD-3273-4FE3-BD63-F549C359A7E1}" type="slidenum">
              <a:rPr lang="en-US" smtClean="0"/>
              <a:pPr/>
              <a:t>9</a:t>
            </a:fld>
            <a:endParaRPr lang="en-US" dirty="0"/>
          </a:p>
        </p:txBody>
      </p:sp>
      <p:sp>
        <p:nvSpPr>
          <p:cNvPr id="13" name="Rectangle 12"/>
          <p:cNvSpPr/>
          <p:nvPr/>
        </p:nvSpPr>
        <p:spPr>
          <a:xfrm>
            <a:off x="381000" y="1573242"/>
            <a:ext cx="6096000" cy="2585323"/>
          </a:xfrm>
          <a:prstGeom prst="rect">
            <a:avLst/>
          </a:prstGeom>
        </p:spPr>
        <p:txBody>
          <a:bodyPr>
            <a:spAutoFit/>
          </a:bodyPr>
          <a:lstStyle/>
          <a:p>
            <a:r>
              <a:rPr lang="en-US" dirty="0" smtClean="0">
                <a:latin typeface="Franklin Gothic Book" panose="020B0503020102020204" pitchFamily="34" charset="0"/>
              </a:rPr>
              <a:t>The key tab that sets project cash needs by:</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rPr>
              <a:t>Investor draws are </a:t>
            </a:r>
            <a:r>
              <a:rPr lang="en-US" dirty="0">
                <a:latin typeface="Franklin Gothic Book" panose="020B0503020102020204" pitchFamily="34" charset="0"/>
              </a:rPr>
              <a:t>set to minimize the account balance to the </a:t>
            </a:r>
            <a:r>
              <a:rPr lang="en-US" dirty="0" smtClean="0">
                <a:latin typeface="Franklin Gothic Book" panose="020B0503020102020204" pitchFamily="34" charset="0"/>
              </a:rPr>
              <a:t>three month </a:t>
            </a:r>
            <a:r>
              <a:rPr lang="en-US" dirty="0">
                <a:latin typeface="Franklin Gothic Book" panose="020B0503020102020204" pitchFamily="34" charset="0"/>
              </a:rPr>
              <a:t>average of working capital. </a:t>
            </a: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rPr>
              <a:t>When outcomes payments are received, they are used to pay down investor principal and to pay for ongoing project costs. </a:t>
            </a:r>
          </a:p>
          <a:p>
            <a:pPr marL="285750" indent="-285750">
              <a:buFont typeface="Arial" panose="020B0604020202020204" pitchFamily="34" charset="0"/>
              <a:buChar char="•"/>
            </a:pPr>
            <a:r>
              <a:rPr lang="en-US" dirty="0" smtClean="0">
                <a:latin typeface="Franklin Gothic Book" panose="020B0503020102020204" pitchFamily="34" charset="0"/>
              </a:rPr>
              <a:t>In </a:t>
            </a:r>
            <a:r>
              <a:rPr lang="en-US" dirty="0">
                <a:latin typeface="Franklin Gothic Book" panose="020B0503020102020204" pitchFamily="34" charset="0"/>
              </a:rPr>
              <a:t>the final project month, the outstanding loan is repaid through the final outcomes payment. </a:t>
            </a:r>
          </a:p>
        </p:txBody>
      </p:sp>
      <p:graphicFrame>
        <p:nvGraphicFramePr>
          <p:cNvPr id="14" name="Table 13"/>
          <p:cNvGraphicFramePr>
            <a:graphicFrameLocks noGrp="1"/>
          </p:cNvGraphicFramePr>
          <p:nvPr>
            <p:extLst>
              <p:ext uri="{D42A27DB-BD31-4B8C-83A1-F6EECF244321}">
                <p14:modId xmlns:p14="http://schemas.microsoft.com/office/powerpoint/2010/main" val="2755721866"/>
              </p:ext>
            </p:extLst>
          </p:nvPr>
        </p:nvGraphicFramePr>
        <p:xfrm>
          <a:off x="7112000" y="1573242"/>
          <a:ext cx="4368800" cy="1266825"/>
        </p:xfrm>
        <a:graphic>
          <a:graphicData uri="http://schemas.openxmlformats.org/drawingml/2006/table">
            <a:tbl>
              <a:tblPr/>
              <a:tblGrid>
                <a:gridCol w="3276600">
                  <a:extLst>
                    <a:ext uri="{9D8B030D-6E8A-4147-A177-3AD203B41FA5}">
                      <a16:colId xmlns:a16="http://schemas.microsoft.com/office/drawing/2014/main" val="2222238957"/>
                    </a:ext>
                  </a:extLst>
                </a:gridCol>
                <a:gridCol w="215900">
                  <a:extLst>
                    <a:ext uri="{9D8B030D-6E8A-4147-A177-3AD203B41FA5}">
                      <a16:colId xmlns:a16="http://schemas.microsoft.com/office/drawing/2014/main" val="1016902773"/>
                    </a:ext>
                  </a:extLst>
                </a:gridCol>
                <a:gridCol w="876300">
                  <a:extLst>
                    <a:ext uri="{9D8B030D-6E8A-4147-A177-3AD203B41FA5}">
                      <a16:colId xmlns:a16="http://schemas.microsoft.com/office/drawing/2014/main" val="612402084"/>
                    </a:ext>
                  </a:extLst>
                </a:gridCol>
              </a:tblGrid>
              <a:tr h="171450">
                <a:tc>
                  <a:txBody>
                    <a:bodyPr/>
                    <a:lstStyle/>
                    <a:p>
                      <a:pPr algn="l" fontAlgn="b"/>
                      <a:r>
                        <a:rPr lang="en-US" sz="1600" b="1" i="0" u="none" strike="noStrike" dirty="0">
                          <a:solidFill>
                            <a:srgbClr val="000000"/>
                          </a:solidFill>
                          <a:effectLst/>
                          <a:latin typeface="Franklin Gothic Book" panose="020B0503020102020204" pitchFamily="34" charset="0"/>
                        </a:rPr>
                        <a:t>Financing Assumptions</a:t>
                      </a:r>
                    </a:p>
                  </a:txBody>
                  <a:tcPr marL="9525" marR="9525" marT="9525"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58600519"/>
                  </a:ext>
                </a:extLst>
              </a:tr>
              <a:tr h="171450">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87217886"/>
                  </a:ext>
                </a:extLst>
              </a:tr>
              <a:tr h="171450">
                <a:tc>
                  <a:txBody>
                    <a:bodyPr/>
                    <a:lstStyle/>
                    <a:p>
                      <a:pPr algn="l" fontAlgn="b"/>
                      <a:r>
                        <a:rPr lang="en-US" sz="1600" b="0" i="0" u="none" strike="noStrike" dirty="0">
                          <a:solidFill>
                            <a:srgbClr val="000000"/>
                          </a:solidFill>
                          <a:effectLst/>
                          <a:latin typeface="Franklin Gothic Book" panose="020B0503020102020204" pitchFamily="34" charset="0"/>
                        </a:rPr>
                        <a:t>Investor Loan</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485563166"/>
                  </a:ext>
                </a:extLst>
              </a:tr>
              <a:tr h="171450">
                <a:tc>
                  <a:txBody>
                    <a:bodyPr/>
                    <a:lstStyle/>
                    <a:p>
                      <a:pPr algn="l" fontAlgn="b"/>
                      <a:r>
                        <a:rPr lang="en-US" sz="1600" b="0" i="0" u="none" strike="noStrike" dirty="0">
                          <a:solidFill>
                            <a:srgbClr val="000000"/>
                          </a:solidFill>
                          <a:effectLst/>
                          <a:latin typeface="Franklin Gothic Book" panose="020B0503020102020204" pitchFamily="34" charset="0"/>
                        </a:rPr>
                        <a:t>Investor Interest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399088740"/>
                  </a:ext>
                </a:extLst>
              </a:tr>
              <a:tr h="171450">
                <a:tc>
                  <a:txBody>
                    <a:bodyPr/>
                    <a:lstStyle/>
                    <a:p>
                      <a:pPr algn="l" fontAlgn="b"/>
                      <a:r>
                        <a:rPr lang="en-US" sz="1600" b="0" i="0" u="none" strike="noStrike">
                          <a:solidFill>
                            <a:srgbClr val="000000"/>
                          </a:solidFill>
                          <a:effectLst/>
                          <a:latin typeface="Franklin Gothic Book" panose="020B0503020102020204" pitchFamily="34" charset="0"/>
                        </a:rPr>
                        <a:t>Total Months</a:t>
                      </a:r>
                    </a:p>
                  </a:txBody>
                  <a:tcPr marL="9525" marR="9525" marT="9525"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600" b="0" i="0" u="none" strike="noStrike" dirty="0">
                          <a:solidFill>
                            <a:srgbClr val="000000"/>
                          </a:solidFill>
                          <a:effectLst/>
                          <a:latin typeface="Franklin Gothic Book" panose="020B0503020102020204" pitchFamily="34" charset="0"/>
                        </a:rPr>
                        <a:t>12</a:t>
                      </a:r>
                    </a:p>
                  </a:txBody>
                  <a:tcPr marL="9525" marR="9525" marT="9525" marB="0"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800332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40000641"/>
              </p:ext>
            </p:extLst>
          </p:nvPr>
        </p:nvGraphicFramePr>
        <p:xfrm>
          <a:off x="7112000" y="3050589"/>
          <a:ext cx="2908300" cy="1266825"/>
        </p:xfrm>
        <a:graphic>
          <a:graphicData uri="http://schemas.openxmlformats.org/drawingml/2006/table">
            <a:tbl>
              <a:tblPr/>
              <a:tblGrid>
                <a:gridCol w="965308">
                  <a:extLst>
                    <a:ext uri="{9D8B030D-6E8A-4147-A177-3AD203B41FA5}">
                      <a16:colId xmlns:a16="http://schemas.microsoft.com/office/drawing/2014/main" val="787827091"/>
                    </a:ext>
                  </a:extLst>
                </a:gridCol>
                <a:gridCol w="977684">
                  <a:extLst>
                    <a:ext uri="{9D8B030D-6E8A-4147-A177-3AD203B41FA5}">
                      <a16:colId xmlns:a16="http://schemas.microsoft.com/office/drawing/2014/main" val="1074882600"/>
                    </a:ext>
                  </a:extLst>
                </a:gridCol>
                <a:gridCol w="965308">
                  <a:extLst>
                    <a:ext uri="{9D8B030D-6E8A-4147-A177-3AD203B41FA5}">
                      <a16:colId xmlns:a16="http://schemas.microsoft.com/office/drawing/2014/main" val="3829469639"/>
                    </a:ext>
                  </a:extLst>
                </a:gridCol>
              </a:tblGrid>
              <a:tr h="171450">
                <a:tc gridSpan="3">
                  <a:txBody>
                    <a:bodyPr/>
                    <a:lstStyle/>
                    <a:p>
                      <a:pPr algn="l" fontAlgn="b"/>
                      <a:r>
                        <a:rPr lang="en-US" sz="1600" b="1" i="0" u="none" strike="noStrike" dirty="0">
                          <a:solidFill>
                            <a:srgbClr val="000000"/>
                          </a:solidFill>
                          <a:effectLst/>
                          <a:latin typeface="Franklin Gothic Book" panose="020B0503020102020204" pitchFamily="34" charset="0"/>
                        </a:rPr>
                        <a:t>Project Cost Assumptions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4443008"/>
                  </a:ext>
                </a:extLst>
              </a:tr>
              <a:tr h="171450">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Annual</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282815"/>
                  </a:ext>
                </a:extLst>
              </a:tr>
              <a:tr h="171450">
                <a:tc>
                  <a:txBody>
                    <a:bodyPr/>
                    <a:lstStyle/>
                    <a:p>
                      <a:pPr algn="l" fontAlgn="b"/>
                      <a:r>
                        <a:rPr lang="en-US" sz="1600" b="0" i="0" u="none" strike="noStrike">
                          <a:solidFill>
                            <a:srgbClr val="000000"/>
                          </a:solidFill>
                          <a:effectLst/>
                          <a:latin typeface="Franklin Gothic Book" panose="020B0503020102020204" pitchFamily="34" charset="0"/>
                        </a:rPr>
                        <a:t>Validator</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effectLst/>
                          <a:latin typeface="Franklin Gothic Book" panose="020B0503020102020204" pitchFamily="34" charset="0"/>
                        </a:rPr>
                        <a:t> </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602798076"/>
                  </a:ext>
                </a:extLst>
              </a:tr>
              <a:tr h="171450">
                <a:tc>
                  <a:txBody>
                    <a:bodyPr/>
                    <a:lstStyle/>
                    <a:p>
                      <a:pPr algn="l" fontAlgn="b"/>
                      <a:r>
                        <a:rPr lang="en-US" sz="1600" b="0" i="0" u="none" strike="noStrike">
                          <a:solidFill>
                            <a:srgbClr val="000000"/>
                          </a:solidFill>
                          <a:effectLst/>
                          <a:latin typeface="Franklin Gothic Book" panose="020B0503020102020204" pitchFamily="34" charset="0"/>
                        </a:rPr>
                        <a:t>Legal</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effectLst/>
                          <a:latin typeface="Franklin Gothic Book" panose="020B0503020102020204" pitchFamily="34" charset="0"/>
                        </a:rPr>
                        <a:t> </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02790855"/>
                  </a:ext>
                </a:extLst>
              </a:tr>
              <a:tr h="171450">
                <a:tc>
                  <a:txBody>
                    <a:bodyPr/>
                    <a:lstStyle/>
                    <a:p>
                      <a:pPr algn="l" fontAlgn="b"/>
                      <a:r>
                        <a:rPr lang="en-US" sz="1600" b="0" i="0" u="none" strike="noStrike" dirty="0">
                          <a:solidFill>
                            <a:srgbClr val="000000"/>
                          </a:solidFill>
                          <a:effectLst/>
                          <a:latin typeface="Franklin Gothic Book" panose="020B0503020102020204" pitchFamily="34" charset="0"/>
                        </a:rPr>
                        <a:t>Closing</a:t>
                      </a:r>
                    </a:p>
                  </a:txBody>
                  <a:tcPr marL="9525" marR="9525" marT="9525"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a:solidFill>
                            <a:srgbClr val="000000"/>
                          </a:solidFill>
                          <a:effectLst/>
                          <a:latin typeface="Franklin Gothic Book" panose="020B0503020102020204" pitchFamily="34" charset="0"/>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600" b="0" i="0" u="none" strike="noStrike" dirty="0">
                          <a:solidFill>
                            <a:srgbClr val="000000"/>
                          </a:solidFill>
                          <a:effectLst/>
                          <a:latin typeface="Franklin Gothic Book" panose="020B0503020102020204" pitchFamily="34" charset="0"/>
                        </a:rPr>
                        <a:t>$0 </a:t>
                      </a:r>
                    </a:p>
                  </a:txBody>
                  <a:tcPr marL="9525" marR="9525" marT="9525" marB="0"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2082581"/>
                  </a:ext>
                </a:extLst>
              </a:tr>
            </a:tbl>
          </a:graphicData>
        </a:graphic>
      </p:graphicFrame>
      <p:sp>
        <p:nvSpPr>
          <p:cNvPr id="18" name="Rectangle 17"/>
          <p:cNvSpPr/>
          <p:nvPr/>
        </p:nvSpPr>
        <p:spPr>
          <a:xfrm>
            <a:off x="6975428" y="1122958"/>
            <a:ext cx="3279296" cy="369332"/>
          </a:xfrm>
          <a:prstGeom prst="rect">
            <a:avLst/>
          </a:prstGeom>
        </p:spPr>
        <p:txBody>
          <a:bodyPr wrap="none">
            <a:spAutoFit/>
          </a:bodyPr>
          <a:lstStyle/>
          <a:p>
            <a:r>
              <a:rPr lang="en-US" b="1" dirty="0">
                <a:latin typeface="Franklin Gothic Book" panose="020B0503020102020204" pitchFamily="34" charset="0"/>
              </a:rPr>
              <a:t>TAB INPUTS AND ASSUMPTIONS</a:t>
            </a:r>
          </a:p>
        </p:txBody>
      </p:sp>
    </p:spTree>
    <p:extLst>
      <p:ext uri="{BB962C8B-B14F-4D97-AF65-F5344CB8AC3E}">
        <p14:creationId xmlns:p14="http://schemas.microsoft.com/office/powerpoint/2010/main" val="1171921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EB1D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8231</TotalTime>
  <Words>2921</Words>
  <Application>Microsoft Office PowerPoint</Application>
  <PresentationFormat>Widescreen</PresentationFormat>
  <Paragraphs>543</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Franklin Gothic Medium</vt:lpstr>
      <vt:lpstr>Wingdings</vt:lpstr>
      <vt:lpstr>Office Theme</vt:lpstr>
      <vt:lpstr>The Outcomes-Based Line of Credit A New Model for Investing in Social Impact</vt:lpstr>
      <vt:lpstr>Speakers</vt:lpstr>
      <vt:lpstr>Webinar Agenda</vt:lpstr>
      <vt:lpstr>What is Outcomes-based Financing?</vt:lpstr>
      <vt:lpstr>PowerPoint Presentation</vt:lpstr>
      <vt:lpstr>PowerPoint Presentation</vt:lpstr>
      <vt:lpstr>Introducing the Outcomes-Based Line of Credit</vt:lpstr>
      <vt:lpstr>Tab 1: Project Summary The Project Summary tab provides an overview of financing sources and uses, assumptions, success payments, and upside payments </vt:lpstr>
      <vt:lpstr>Tab 2: Cash Flow Model</vt:lpstr>
      <vt:lpstr>Tab 3: Outcomes The Outcomes tab will require the most work between the service provider and back-end payor to agree on terms </vt:lpstr>
      <vt:lpstr>Tab 4: Budget The budget tab is for program expenses associated with the intervention  </vt:lpstr>
      <vt:lpstr>Benefits and Risks</vt:lpstr>
      <vt:lpstr>Benefits and Risks of Model </vt:lpstr>
      <vt:lpstr>Project Example: Connecting Disconnected Youth</vt:lpstr>
      <vt:lpstr>Setting the Stage: Project Overview </vt:lpstr>
      <vt:lpstr>Assumptions </vt:lpstr>
      <vt:lpstr>Answer Key </vt:lpstr>
      <vt:lpstr>Questions ? Comments ?  Send them through the Q&amp;A in WebEx</vt:lpstr>
      <vt:lpstr>PowerPoint Presentation</vt:lpstr>
    </vt:vector>
  </TitlesOfParts>
  <Company>LISC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Scheer</dc:creator>
  <cp:lastModifiedBy>Anna Smukowski</cp:lastModifiedBy>
  <cp:revision>490</cp:revision>
  <cp:lastPrinted>2018-02-14T17:15:06Z</cp:lastPrinted>
  <dcterms:created xsi:type="dcterms:W3CDTF">2018-01-24T20:15:13Z</dcterms:created>
  <dcterms:modified xsi:type="dcterms:W3CDTF">2019-04-10T19:11:18Z</dcterms:modified>
</cp:coreProperties>
</file>