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384" r:id="rId2"/>
    <p:sldId id="391" r:id="rId3"/>
    <p:sldId id="392" r:id="rId4"/>
    <p:sldId id="377" r:id="rId5"/>
    <p:sldId id="388" r:id="rId6"/>
    <p:sldId id="381" r:id="rId7"/>
    <p:sldId id="401" r:id="rId8"/>
    <p:sldId id="374" r:id="rId9"/>
    <p:sldId id="398" r:id="rId10"/>
    <p:sldId id="399" r:id="rId11"/>
    <p:sldId id="393" r:id="rId12"/>
    <p:sldId id="394" r:id="rId13"/>
    <p:sldId id="395" r:id="rId14"/>
    <p:sldId id="400" r:id="rId15"/>
    <p:sldId id="382" r:id="rId1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p:restoredTop sz="94613"/>
  </p:normalViewPr>
  <p:slideViewPr>
    <p:cSldViewPr>
      <p:cViewPr varScale="1">
        <p:scale>
          <a:sx n="119" d="100"/>
          <a:sy n="119" d="100"/>
        </p:scale>
        <p:origin x="760" y="19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lvl1pPr>
              <a:defRPr sz="1200"/>
            </a:lvl1pPr>
          </a:lstStyle>
          <a:p>
            <a:pPr>
              <a:defRPr/>
            </a:pPr>
            <a:endParaRPr lang="en-US"/>
          </a:p>
        </p:txBody>
      </p:sp>
      <p:sp>
        <p:nvSpPr>
          <p:cNvPr id="4096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2825" tIns="46412" rIns="92825" bIns="46412" numCol="1" anchor="b" anchorCtr="0" compatLnSpc="1">
            <a:prstTxWarp prst="textNoShape">
              <a:avLst/>
            </a:prstTxWarp>
          </a:bodyPr>
          <a:lstStyle>
            <a:lvl1pPr>
              <a:defRPr sz="1200"/>
            </a:lvl1pPr>
          </a:lstStyle>
          <a:p>
            <a:pPr>
              <a:defRPr/>
            </a:pPr>
            <a:endParaRPr lang="en-US"/>
          </a:p>
        </p:txBody>
      </p:sp>
      <p:sp>
        <p:nvSpPr>
          <p:cNvPr id="4096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2825" tIns="46412" rIns="92825" bIns="46412" numCol="1" anchor="b" anchorCtr="0" compatLnSpc="1">
            <a:prstTxWarp prst="textNoShape">
              <a:avLst/>
            </a:prstTxWarp>
          </a:bodyPr>
          <a:lstStyle>
            <a:lvl1pPr algn="r">
              <a:defRPr sz="1200"/>
            </a:lvl1pPr>
          </a:lstStyle>
          <a:p>
            <a:pPr>
              <a:defRPr/>
            </a:pPr>
            <a:fld id="{5EFBD9ED-C6FA-C541-A09D-AD8D58FF0DF9}" type="slidenum">
              <a:rPr lang="en-US"/>
              <a:pPr>
                <a:defRPr/>
              </a:pPr>
              <a:t>‹#›</a:t>
            </a:fld>
            <a:endParaRPr lang="en-US"/>
          </a:p>
        </p:txBody>
      </p:sp>
    </p:spTree>
    <p:extLst>
      <p:ext uri="{BB962C8B-B14F-4D97-AF65-F5344CB8AC3E}">
        <p14:creationId xmlns:p14="http://schemas.microsoft.com/office/powerpoint/2010/main" val="3070705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7" name="Rectangle 5"/>
          <p:cNvSpPr>
            <a:spLocks noGrp="1" noChangeArrowheads="1"/>
          </p:cNvSpPr>
          <p:nvPr>
            <p:ph type="body" sz="quarter" idx="3"/>
          </p:nvPr>
        </p:nvSpPr>
        <p:spPr bwMode="auto">
          <a:xfrm>
            <a:off x="934720" y="4415791"/>
            <a:ext cx="5140960" cy="4183380"/>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2825" tIns="46412" rIns="92825" bIns="46412"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2825" tIns="46412" rIns="92825" bIns="46412" numCol="1" anchor="b" anchorCtr="0" compatLnSpc="1">
            <a:prstTxWarp prst="textNoShape">
              <a:avLst/>
            </a:prstTxWarp>
          </a:bodyPr>
          <a:lstStyle>
            <a:lvl1pPr algn="r">
              <a:defRPr sz="1200"/>
            </a:lvl1pPr>
          </a:lstStyle>
          <a:p>
            <a:pPr>
              <a:defRPr/>
            </a:pPr>
            <a:fld id="{6385E6D5-AB9E-B445-BE38-3A2CFDAF1617}" type="slidenum">
              <a:rPr lang="en-US"/>
              <a:pPr>
                <a:defRPr/>
              </a:pPr>
              <a:t>‹#›</a:t>
            </a:fld>
            <a:endParaRPr lang="en-US"/>
          </a:p>
        </p:txBody>
      </p:sp>
    </p:spTree>
    <p:extLst>
      <p:ext uri="{BB962C8B-B14F-4D97-AF65-F5344CB8AC3E}">
        <p14:creationId xmlns:p14="http://schemas.microsoft.com/office/powerpoint/2010/main" val="36998131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06"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1E4B2-8CE0-E849-AA03-B87E9CD90A8E}" type="slidenum">
              <a:rPr lang="en-US" smtClean="0"/>
              <a:t>1</a:t>
            </a:fld>
            <a:endParaRPr lang="en-US"/>
          </a:p>
        </p:txBody>
      </p:sp>
    </p:spTree>
    <p:extLst>
      <p:ext uri="{BB962C8B-B14F-4D97-AF65-F5344CB8AC3E}">
        <p14:creationId xmlns:p14="http://schemas.microsoft.com/office/powerpoint/2010/main" val="99620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017" indent="-285391" eaLnBrk="0" hangingPunct="0">
              <a:defRPr>
                <a:solidFill>
                  <a:schemeClr val="tx1"/>
                </a:solidFill>
                <a:latin typeface="Arial" charset="0"/>
              </a:defRPr>
            </a:lvl2pPr>
            <a:lvl3pPr marL="1141565" indent="-228313" eaLnBrk="0" hangingPunct="0">
              <a:defRPr>
                <a:solidFill>
                  <a:schemeClr val="tx1"/>
                </a:solidFill>
                <a:latin typeface="Arial" charset="0"/>
              </a:defRPr>
            </a:lvl3pPr>
            <a:lvl4pPr marL="1598191" indent="-228313" eaLnBrk="0" hangingPunct="0">
              <a:defRPr>
                <a:solidFill>
                  <a:schemeClr val="tx1"/>
                </a:solidFill>
                <a:latin typeface="Arial" charset="0"/>
              </a:defRPr>
            </a:lvl4pPr>
            <a:lvl5pPr marL="2054818" indent="-228313" eaLnBrk="0" hangingPunct="0">
              <a:defRPr>
                <a:solidFill>
                  <a:schemeClr val="tx1"/>
                </a:solidFill>
                <a:latin typeface="Arial" charset="0"/>
              </a:defRPr>
            </a:lvl5pPr>
            <a:lvl6pPr marL="2511443" indent="-228313" eaLnBrk="0" fontAlgn="base" hangingPunct="0">
              <a:spcBef>
                <a:spcPct val="0"/>
              </a:spcBef>
              <a:spcAft>
                <a:spcPct val="0"/>
              </a:spcAft>
              <a:defRPr>
                <a:solidFill>
                  <a:schemeClr val="tx1"/>
                </a:solidFill>
                <a:latin typeface="Arial" charset="0"/>
              </a:defRPr>
            </a:lvl6pPr>
            <a:lvl7pPr marL="2968070" indent="-228313" eaLnBrk="0" fontAlgn="base" hangingPunct="0">
              <a:spcBef>
                <a:spcPct val="0"/>
              </a:spcBef>
              <a:spcAft>
                <a:spcPct val="0"/>
              </a:spcAft>
              <a:defRPr>
                <a:solidFill>
                  <a:schemeClr val="tx1"/>
                </a:solidFill>
                <a:latin typeface="Arial" charset="0"/>
              </a:defRPr>
            </a:lvl7pPr>
            <a:lvl8pPr marL="3424696" indent="-228313" eaLnBrk="0" fontAlgn="base" hangingPunct="0">
              <a:spcBef>
                <a:spcPct val="0"/>
              </a:spcBef>
              <a:spcAft>
                <a:spcPct val="0"/>
              </a:spcAft>
              <a:defRPr>
                <a:solidFill>
                  <a:schemeClr val="tx1"/>
                </a:solidFill>
                <a:latin typeface="Arial" charset="0"/>
              </a:defRPr>
            </a:lvl8pPr>
            <a:lvl9pPr marL="3881322" indent="-228313" eaLnBrk="0" fontAlgn="base" hangingPunct="0">
              <a:spcBef>
                <a:spcPct val="0"/>
              </a:spcBef>
              <a:spcAft>
                <a:spcPct val="0"/>
              </a:spcAft>
              <a:defRPr>
                <a:solidFill>
                  <a:schemeClr val="tx1"/>
                </a:solidFill>
                <a:latin typeface="Arial" charset="0"/>
              </a:defRPr>
            </a:lvl9pPr>
          </a:lstStyle>
          <a:p>
            <a:pPr eaLnBrk="1" hangingPunct="1"/>
            <a:fld id="{27164EE5-8FE7-49D9-8CF2-62CF11DA733F}" type="slidenum">
              <a:rPr lang="en-US" smtClean="0"/>
              <a:pPr eaLnBrk="1" hangingPunct="1"/>
              <a:t>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0255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dirty="0"/>
              <a:t>Board Member with RE Knowledge</a:t>
            </a:r>
          </a:p>
          <a:p>
            <a:pPr>
              <a:spcBef>
                <a:spcPts val="0"/>
              </a:spcBef>
              <a:buFont typeface="Arial" panose="020B0604020202020204" pitchFamily="34" charset="0"/>
              <a:buChar char="•"/>
            </a:pPr>
            <a:r>
              <a:rPr lang="en-US" dirty="0"/>
              <a:t>There is a delicate balance having a board member knowledgeable about real estate. Many of them will be invaluable to help guide you through the process. Others will think that because they work in real estate, they know everything about charter school real estate, or worse, think they can do the job for you. </a:t>
            </a:r>
          </a:p>
          <a:p>
            <a:endParaRPr 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017" indent="-285391" eaLnBrk="0" hangingPunct="0">
              <a:defRPr>
                <a:solidFill>
                  <a:schemeClr val="tx1"/>
                </a:solidFill>
                <a:latin typeface="Arial" charset="0"/>
              </a:defRPr>
            </a:lvl2pPr>
            <a:lvl3pPr marL="1141565" indent="-228313" eaLnBrk="0" hangingPunct="0">
              <a:defRPr>
                <a:solidFill>
                  <a:schemeClr val="tx1"/>
                </a:solidFill>
                <a:latin typeface="Arial" charset="0"/>
              </a:defRPr>
            </a:lvl3pPr>
            <a:lvl4pPr marL="1598191" indent="-228313" eaLnBrk="0" hangingPunct="0">
              <a:defRPr>
                <a:solidFill>
                  <a:schemeClr val="tx1"/>
                </a:solidFill>
                <a:latin typeface="Arial" charset="0"/>
              </a:defRPr>
            </a:lvl4pPr>
            <a:lvl5pPr marL="2054818" indent="-228313" eaLnBrk="0" hangingPunct="0">
              <a:defRPr>
                <a:solidFill>
                  <a:schemeClr val="tx1"/>
                </a:solidFill>
                <a:latin typeface="Arial" charset="0"/>
              </a:defRPr>
            </a:lvl5pPr>
            <a:lvl6pPr marL="2511443" indent="-228313" eaLnBrk="0" fontAlgn="base" hangingPunct="0">
              <a:spcBef>
                <a:spcPct val="0"/>
              </a:spcBef>
              <a:spcAft>
                <a:spcPct val="0"/>
              </a:spcAft>
              <a:defRPr>
                <a:solidFill>
                  <a:schemeClr val="tx1"/>
                </a:solidFill>
                <a:latin typeface="Arial" charset="0"/>
              </a:defRPr>
            </a:lvl6pPr>
            <a:lvl7pPr marL="2968070" indent="-228313" eaLnBrk="0" fontAlgn="base" hangingPunct="0">
              <a:spcBef>
                <a:spcPct val="0"/>
              </a:spcBef>
              <a:spcAft>
                <a:spcPct val="0"/>
              </a:spcAft>
              <a:defRPr>
                <a:solidFill>
                  <a:schemeClr val="tx1"/>
                </a:solidFill>
                <a:latin typeface="Arial" charset="0"/>
              </a:defRPr>
            </a:lvl7pPr>
            <a:lvl8pPr marL="3424696" indent="-228313" eaLnBrk="0" fontAlgn="base" hangingPunct="0">
              <a:spcBef>
                <a:spcPct val="0"/>
              </a:spcBef>
              <a:spcAft>
                <a:spcPct val="0"/>
              </a:spcAft>
              <a:defRPr>
                <a:solidFill>
                  <a:schemeClr val="tx1"/>
                </a:solidFill>
                <a:latin typeface="Arial" charset="0"/>
              </a:defRPr>
            </a:lvl8pPr>
            <a:lvl9pPr marL="3881322" indent="-228313" eaLnBrk="0" fontAlgn="base" hangingPunct="0">
              <a:spcBef>
                <a:spcPct val="0"/>
              </a:spcBef>
              <a:spcAft>
                <a:spcPct val="0"/>
              </a:spcAft>
              <a:defRPr>
                <a:solidFill>
                  <a:schemeClr val="tx1"/>
                </a:solidFill>
                <a:latin typeface="Arial" charset="0"/>
              </a:defRPr>
            </a:lvl9pPr>
          </a:lstStyle>
          <a:p>
            <a:pPr eaLnBrk="1" hangingPunct="1"/>
            <a:fld id="{C7D54998-92AB-4DB3-A386-0C413E60F016}" type="slidenum">
              <a:rPr lang="en-US" smtClean="0"/>
              <a:pPr eaLnBrk="1" hangingPunct="1"/>
              <a:t>3</a:t>
            </a:fld>
            <a:endParaRPr lang="en-US"/>
          </a:p>
        </p:txBody>
      </p:sp>
    </p:spTree>
    <p:extLst>
      <p:ext uri="{BB962C8B-B14F-4D97-AF65-F5344CB8AC3E}">
        <p14:creationId xmlns:p14="http://schemas.microsoft.com/office/powerpoint/2010/main" val="426701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017" indent="-285391" eaLnBrk="0" hangingPunct="0">
              <a:defRPr>
                <a:solidFill>
                  <a:schemeClr val="tx1"/>
                </a:solidFill>
                <a:latin typeface="Arial" charset="0"/>
              </a:defRPr>
            </a:lvl2pPr>
            <a:lvl3pPr marL="1141565" indent="-228313" eaLnBrk="0" hangingPunct="0">
              <a:defRPr>
                <a:solidFill>
                  <a:schemeClr val="tx1"/>
                </a:solidFill>
                <a:latin typeface="Arial" charset="0"/>
              </a:defRPr>
            </a:lvl3pPr>
            <a:lvl4pPr marL="1598191" indent="-228313" eaLnBrk="0" hangingPunct="0">
              <a:defRPr>
                <a:solidFill>
                  <a:schemeClr val="tx1"/>
                </a:solidFill>
                <a:latin typeface="Arial" charset="0"/>
              </a:defRPr>
            </a:lvl4pPr>
            <a:lvl5pPr marL="2054818" indent="-228313" eaLnBrk="0" hangingPunct="0">
              <a:defRPr>
                <a:solidFill>
                  <a:schemeClr val="tx1"/>
                </a:solidFill>
                <a:latin typeface="Arial" charset="0"/>
              </a:defRPr>
            </a:lvl5pPr>
            <a:lvl6pPr marL="2511443" indent="-228313" eaLnBrk="0" fontAlgn="base" hangingPunct="0">
              <a:spcBef>
                <a:spcPct val="0"/>
              </a:spcBef>
              <a:spcAft>
                <a:spcPct val="0"/>
              </a:spcAft>
              <a:defRPr>
                <a:solidFill>
                  <a:schemeClr val="tx1"/>
                </a:solidFill>
                <a:latin typeface="Arial" charset="0"/>
              </a:defRPr>
            </a:lvl6pPr>
            <a:lvl7pPr marL="2968070" indent="-228313" eaLnBrk="0" fontAlgn="base" hangingPunct="0">
              <a:spcBef>
                <a:spcPct val="0"/>
              </a:spcBef>
              <a:spcAft>
                <a:spcPct val="0"/>
              </a:spcAft>
              <a:defRPr>
                <a:solidFill>
                  <a:schemeClr val="tx1"/>
                </a:solidFill>
                <a:latin typeface="Arial" charset="0"/>
              </a:defRPr>
            </a:lvl7pPr>
            <a:lvl8pPr marL="3424696" indent="-228313" eaLnBrk="0" fontAlgn="base" hangingPunct="0">
              <a:spcBef>
                <a:spcPct val="0"/>
              </a:spcBef>
              <a:spcAft>
                <a:spcPct val="0"/>
              </a:spcAft>
              <a:defRPr>
                <a:solidFill>
                  <a:schemeClr val="tx1"/>
                </a:solidFill>
                <a:latin typeface="Arial" charset="0"/>
              </a:defRPr>
            </a:lvl8pPr>
            <a:lvl9pPr marL="3881322" indent="-228313" eaLnBrk="0" fontAlgn="base" hangingPunct="0">
              <a:spcBef>
                <a:spcPct val="0"/>
              </a:spcBef>
              <a:spcAft>
                <a:spcPct val="0"/>
              </a:spcAft>
              <a:defRPr>
                <a:solidFill>
                  <a:schemeClr val="tx1"/>
                </a:solidFill>
                <a:latin typeface="Arial" charset="0"/>
              </a:defRPr>
            </a:lvl9pPr>
          </a:lstStyle>
          <a:p>
            <a:pPr eaLnBrk="1" hangingPunct="1"/>
            <a:fld id="{E74F9820-EF93-43D6-BEDF-E1DCFCBD1E59}" type="slidenum">
              <a:rPr lang="en-US" smtClean="0"/>
              <a:pPr eaLnBrk="1" hangingPunct="1"/>
              <a:t>9</a:t>
            </a:fld>
            <a:endParaRPr lang="en-US"/>
          </a:p>
        </p:txBody>
      </p:sp>
    </p:spTree>
    <p:extLst>
      <p:ext uri="{BB962C8B-B14F-4D97-AF65-F5344CB8AC3E}">
        <p14:creationId xmlns:p14="http://schemas.microsoft.com/office/powerpoint/2010/main" val="213632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017" indent="-285391" eaLnBrk="0" hangingPunct="0">
              <a:defRPr>
                <a:solidFill>
                  <a:schemeClr val="tx1"/>
                </a:solidFill>
                <a:latin typeface="Arial" charset="0"/>
              </a:defRPr>
            </a:lvl2pPr>
            <a:lvl3pPr marL="1141565" indent="-228313" eaLnBrk="0" hangingPunct="0">
              <a:defRPr>
                <a:solidFill>
                  <a:schemeClr val="tx1"/>
                </a:solidFill>
                <a:latin typeface="Arial" charset="0"/>
              </a:defRPr>
            </a:lvl3pPr>
            <a:lvl4pPr marL="1598191" indent="-228313" eaLnBrk="0" hangingPunct="0">
              <a:defRPr>
                <a:solidFill>
                  <a:schemeClr val="tx1"/>
                </a:solidFill>
                <a:latin typeface="Arial" charset="0"/>
              </a:defRPr>
            </a:lvl4pPr>
            <a:lvl5pPr marL="2054818" indent="-228313" eaLnBrk="0" hangingPunct="0">
              <a:defRPr>
                <a:solidFill>
                  <a:schemeClr val="tx1"/>
                </a:solidFill>
                <a:latin typeface="Arial" charset="0"/>
              </a:defRPr>
            </a:lvl5pPr>
            <a:lvl6pPr marL="2511443" indent="-228313" eaLnBrk="0" fontAlgn="base" hangingPunct="0">
              <a:spcBef>
                <a:spcPct val="0"/>
              </a:spcBef>
              <a:spcAft>
                <a:spcPct val="0"/>
              </a:spcAft>
              <a:defRPr>
                <a:solidFill>
                  <a:schemeClr val="tx1"/>
                </a:solidFill>
                <a:latin typeface="Arial" charset="0"/>
              </a:defRPr>
            </a:lvl6pPr>
            <a:lvl7pPr marL="2968070" indent="-228313" eaLnBrk="0" fontAlgn="base" hangingPunct="0">
              <a:spcBef>
                <a:spcPct val="0"/>
              </a:spcBef>
              <a:spcAft>
                <a:spcPct val="0"/>
              </a:spcAft>
              <a:defRPr>
                <a:solidFill>
                  <a:schemeClr val="tx1"/>
                </a:solidFill>
                <a:latin typeface="Arial" charset="0"/>
              </a:defRPr>
            </a:lvl7pPr>
            <a:lvl8pPr marL="3424696" indent="-228313" eaLnBrk="0" fontAlgn="base" hangingPunct="0">
              <a:spcBef>
                <a:spcPct val="0"/>
              </a:spcBef>
              <a:spcAft>
                <a:spcPct val="0"/>
              </a:spcAft>
              <a:defRPr>
                <a:solidFill>
                  <a:schemeClr val="tx1"/>
                </a:solidFill>
                <a:latin typeface="Arial" charset="0"/>
              </a:defRPr>
            </a:lvl8pPr>
            <a:lvl9pPr marL="3881322" indent="-228313" eaLnBrk="0" fontAlgn="base" hangingPunct="0">
              <a:spcBef>
                <a:spcPct val="0"/>
              </a:spcBef>
              <a:spcAft>
                <a:spcPct val="0"/>
              </a:spcAft>
              <a:defRPr>
                <a:solidFill>
                  <a:schemeClr val="tx1"/>
                </a:solidFill>
                <a:latin typeface="Arial" charset="0"/>
              </a:defRPr>
            </a:lvl9pPr>
          </a:lstStyle>
          <a:p>
            <a:pPr eaLnBrk="1" hangingPunct="1"/>
            <a:fld id="{47B597B7-AB2E-4813-B15B-56D07A4C9A9A}" type="slidenum">
              <a:rPr lang="en-US" smtClean="0"/>
              <a:pPr eaLnBrk="1" hangingPunct="1"/>
              <a:t>10</a:t>
            </a:fld>
            <a:endParaRPr lang="en-US"/>
          </a:p>
        </p:txBody>
      </p:sp>
    </p:spTree>
    <p:extLst>
      <p:ext uri="{BB962C8B-B14F-4D97-AF65-F5344CB8AC3E}">
        <p14:creationId xmlns:p14="http://schemas.microsoft.com/office/powerpoint/2010/main" val="124822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017" indent="-285391" eaLnBrk="0" hangingPunct="0">
              <a:defRPr>
                <a:solidFill>
                  <a:schemeClr val="tx1"/>
                </a:solidFill>
                <a:latin typeface="Arial" charset="0"/>
              </a:defRPr>
            </a:lvl2pPr>
            <a:lvl3pPr marL="1141565" indent="-228313" eaLnBrk="0" hangingPunct="0">
              <a:defRPr>
                <a:solidFill>
                  <a:schemeClr val="tx1"/>
                </a:solidFill>
                <a:latin typeface="Arial" charset="0"/>
              </a:defRPr>
            </a:lvl3pPr>
            <a:lvl4pPr marL="1598191" indent="-228313" eaLnBrk="0" hangingPunct="0">
              <a:defRPr>
                <a:solidFill>
                  <a:schemeClr val="tx1"/>
                </a:solidFill>
                <a:latin typeface="Arial" charset="0"/>
              </a:defRPr>
            </a:lvl4pPr>
            <a:lvl5pPr marL="2054818" indent="-228313" eaLnBrk="0" hangingPunct="0">
              <a:defRPr>
                <a:solidFill>
                  <a:schemeClr val="tx1"/>
                </a:solidFill>
                <a:latin typeface="Arial" charset="0"/>
              </a:defRPr>
            </a:lvl5pPr>
            <a:lvl6pPr marL="2511443" indent="-228313" eaLnBrk="0" fontAlgn="base" hangingPunct="0">
              <a:spcBef>
                <a:spcPct val="0"/>
              </a:spcBef>
              <a:spcAft>
                <a:spcPct val="0"/>
              </a:spcAft>
              <a:defRPr>
                <a:solidFill>
                  <a:schemeClr val="tx1"/>
                </a:solidFill>
                <a:latin typeface="Arial" charset="0"/>
              </a:defRPr>
            </a:lvl6pPr>
            <a:lvl7pPr marL="2968070" indent="-228313" eaLnBrk="0" fontAlgn="base" hangingPunct="0">
              <a:spcBef>
                <a:spcPct val="0"/>
              </a:spcBef>
              <a:spcAft>
                <a:spcPct val="0"/>
              </a:spcAft>
              <a:defRPr>
                <a:solidFill>
                  <a:schemeClr val="tx1"/>
                </a:solidFill>
                <a:latin typeface="Arial" charset="0"/>
              </a:defRPr>
            </a:lvl7pPr>
            <a:lvl8pPr marL="3424696" indent="-228313" eaLnBrk="0" fontAlgn="base" hangingPunct="0">
              <a:spcBef>
                <a:spcPct val="0"/>
              </a:spcBef>
              <a:spcAft>
                <a:spcPct val="0"/>
              </a:spcAft>
              <a:defRPr>
                <a:solidFill>
                  <a:schemeClr val="tx1"/>
                </a:solidFill>
                <a:latin typeface="Arial" charset="0"/>
              </a:defRPr>
            </a:lvl8pPr>
            <a:lvl9pPr marL="3881322" indent="-228313" eaLnBrk="0" fontAlgn="base" hangingPunct="0">
              <a:spcBef>
                <a:spcPct val="0"/>
              </a:spcBef>
              <a:spcAft>
                <a:spcPct val="0"/>
              </a:spcAft>
              <a:defRPr>
                <a:solidFill>
                  <a:schemeClr val="tx1"/>
                </a:solidFill>
                <a:latin typeface="Arial" charset="0"/>
              </a:defRPr>
            </a:lvl9pPr>
          </a:lstStyle>
          <a:p>
            <a:pPr eaLnBrk="1" hangingPunct="1"/>
            <a:fld id="{221827DB-2D3A-49B8-8E62-344D52083B97}" type="slidenum">
              <a:rPr lang="en-US" smtClean="0"/>
              <a:pPr eaLnBrk="1" hangingPunct="1"/>
              <a:t>11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9647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017" indent="-285391" eaLnBrk="0" hangingPunct="0">
              <a:defRPr>
                <a:solidFill>
                  <a:schemeClr val="tx1"/>
                </a:solidFill>
                <a:latin typeface="Arial" charset="0"/>
              </a:defRPr>
            </a:lvl2pPr>
            <a:lvl3pPr marL="1141565" indent="-228313" eaLnBrk="0" hangingPunct="0">
              <a:defRPr>
                <a:solidFill>
                  <a:schemeClr val="tx1"/>
                </a:solidFill>
                <a:latin typeface="Arial" charset="0"/>
              </a:defRPr>
            </a:lvl3pPr>
            <a:lvl4pPr marL="1598191" indent="-228313" eaLnBrk="0" hangingPunct="0">
              <a:defRPr>
                <a:solidFill>
                  <a:schemeClr val="tx1"/>
                </a:solidFill>
                <a:latin typeface="Arial" charset="0"/>
              </a:defRPr>
            </a:lvl4pPr>
            <a:lvl5pPr marL="2054818" indent="-228313" eaLnBrk="0" hangingPunct="0">
              <a:defRPr>
                <a:solidFill>
                  <a:schemeClr val="tx1"/>
                </a:solidFill>
                <a:latin typeface="Arial" charset="0"/>
              </a:defRPr>
            </a:lvl5pPr>
            <a:lvl6pPr marL="2511443" indent="-228313" eaLnBrk="0" fontAlgn="base" hangingPunct="0">
              <a:spcBef>
                <a:spcPct val="0"/>
              </a:spcBef>
              <a:spcAft>
                <a:spcPct val="0"/>
              </a:spcAft>
              <a:defRPr>
                <a:solidFill>
                  <a:schemeClr val="tx1"/>
                </a:solidFill>
                <a:latin typeface="Arial" charset="0"/>
              </a:defRPr>
            </a:lvl6pPr>
            <a:lvl7pPr marL="2968070" indent="-228313" eaLnBrk="0" fontAlgn="base" hangingPunct="0">
              <a:spcBef>
                <a:spcPct val="0"/>
              </a:spcBef>
              <a:spcAft>
                <a:spcPct val="0"/>
              </a:spcAft>
              <a:defRPr>
                <a:solidFill>
                  <a:schemeClr val="tx1"/>
                </a:solidFill>
                <a:latin typeface="Arial" charset="0"/>
              </a:defRPr>
            </a:lvl7pPr>
            <a:lvl8pPr marL="3424696" indent="-228313" eaLnBrk="0" fontAlgn="base" hangingPunct="0">
              <a:spcBef>
                <a:spcPct val="0"/>
              </a:spcBef>
              <a:spcAft>
                <a:spcPct val="0"/>
              </a:spcAft>
              <a:defRPr>
                <a:solidFill>
                  <a:schemeClr val="tx1"/>
                </a:solidFill>
                <a:latin typeface="Arial" charset="0"/>
              </a:defRPr>
            </a:lvl8pPr>
            <a:lvl9pPr marL="3881322" indent="-228313" eaLnBrk="0" fontAlgn="base" hangingPunct="0">
              <a:spcBef>
                <a:spcPct val="0"/>
              </a:spcBef>
              <a:spcAft>
                <a:spcPct val="0"/>
              </a:spcAft>
              <a:defRPr>
                <a:solidFill>
                  <a:schemeClr val="tx1"/>
                </a:solidFill>
                <a:latin typeface="Arial" charset="0"/>
              </a:defRPr>
            </a:lvl9pPr>
          </a:lstStyle>
          <a:p>
            <a:pPr eaLnBrk="1" hangingPunct="1"/>
            <a:fld id="{C65F0DD1-D98A-4EBB-A334-20CF7378D466}" type="slidenum">
              <a:rPr lang="en-US" smtClean="0"/>
              <a:pPr eaLnBrk="1" hangingPunct="1"/>
              <a:t>12</a:t>
            </a:fld>
            <a:endParaRPr lang="en-US"/>
          </a:p>
        </p:txBody>
      </p:sp>
    </p:spTree>
    <p:extLst>
      <p:ext uri="{BB962C8B-B14F-4D97-AF65-F5344CB8AC3E}">
        <p14:creationId xmlns:p14="http://schemas.microsoft.com/office/powerpoint/2010/main" val="154361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017" indent="-285391" eaLnBrk="0" hangingPunct="0">
              <a:defRPr>
                <a:solidFill>
                  <a:schemeClr val="tx1"/>
                </a:solidFill>
                <a:latin typeface="Arial" charset="0"/>
              </a:defRPr>
            </a:lvl2pPr>
            <a:lvl3pPr marL="1141565" indent="-228313" eaLnBrk="0" hangingPunct="0">
              <a:defRPr>
                <a:solidFill>
                  <a:schemeClr val="tx1"/>
                </a:solidFill>
                <a:latin typeface="Arial" charset="0"/>
              </a:defRPr>
            </a:lvl3pPr>
            <a:lvl4pPr marL="1598191" indent="-228313" eaLnBrk="0" hangingPunct="0">
              <a:defRPr>
                <a:solidFill>
                  <a:schemeClr val="tx1"/>
                </a:solidFill>
                <a:latin typeface="Arial" charset="0"/>
              </a:defRPr>
            </a:lvl4pPr>
            <a:lvl5pPr marL="2054818" indent="-228313" eaLnBrk="0" hangingPunct="0">
              <a:defRPr>
                <a:solidFill>
                  <a:schemeClr val="tx1"/>
                </a:solidFill>
                <a:latin typeface="Arial" charset="0"/>
              </a:defRPr>
            </a:lvl5pPr>
            <a:lvl6pPr marL="2511443" indent="-228313" eaLnBrk="0" fontAlgn="base" hangingPunct="0">
              <a:spcBef>
                <a:spcPct val="0"/>
              </a:spcBef>
              <a:spcAft>
                <a:spcPct val="0"/>
              </a:spcAft>
              <a:defRPr>
                <a:solidFill>
                  <a:schemeClr val="tx1"/>
                </a:solidFill>
                <a:latin typeface="Arial" charset="0"/>
              </a:defRPr>
            </a:lvl6pPr>
            <a:lvl7pPr marL="2968070" indent="-228313" eaLnBrk="0" fontAlgn="base" hangingPunct="0">
              <a:spcBef>
                <a:spcPct val="0"/>
              </a:spcBef>
              <a:spcAft>
                <a:spcPct val="0"/>
              </a:spcAft>
              <a:defRPr>
                <a:solidFill>
                  <a:schemeClr val="tx1"/>
                </a:solidFill>
                <a:latin typeface="Arial" charset="0"/>
              </a:defRPr>
            </a:lvl7pPr>
            <a:lvl8pPr marL="3424696" indent="-228313" eaLnBrk="0" fontAlgn="base" hangingPunct="0">
              <a:spcBef>
                <a:spcPct val="0"/>
              </a:spcBef>
              <a:spcAft>
                <a:spcPct val="0"/>
              </a:spcAft>
              <a:defRPr>
                <a:solidFill>
                  <a:schemeClr val="tx1"/>
                </a:solidFill>
                <a:latin typeface="Arial" charset="0"/>
              </a:defRPr>
            </a:lvl8pPr>
            <a:lvl9pPr marL="3881322" indent="-228313" eaLnBrk="0" fontAlgn="base" hangingPunct="0">
              <a:spcBef>
                <a:spcPct val="0"/>
              </a:spcBef>
              <a:spcAft>
                <a:spcPct val="0"/>
              </a:spcAft>
              <a:defRPr>
                <a:solidFill>
                  <a:schemeClr val="tx1"/>
                </a:solidFill>
                <a:latin typeface="Arial" charset="0"/>
              </a:defRPr>
            </a:lvl9pPr>
          </a:lstStyle>
          <a:p>
            <a:pPr eaLnBrk="1" hangingPunct="1"/>
            <a:fld id="{69B49208-7E0A-41EE-8902-A278D083597E}" type="slidenum">
              <a:rPr lang="en-US" smtClean="0"/>
              <a:pPr eaLnBrk="1" hangingPunct="1"/>
              <a:t>13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2648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017" indent="-285391" eaLnBrk="0" hangingPunct="0">
              <a:defRPr>
                <a:solidFill>
                  <a:schemeClr val="tx1"/>
                </a:solidFill>
                <a:latin typeface="Arial" charset="0"/>
              </a:defRPr>
            </a:lvl2pPr>
            <a:lvl3pPr marL="1141565" indent="-228313" eaLnBrk="0" hangingPunct="0">
              <a:defRPr>
                <a:solidFill>
                  <a:schemeClr val="tx1"/>
                </a:solidFill>
                <a:latin typeface="Arial" charset="0"/>
              </a:defRPr>
            </a:lvl3pPr>
            <a:lvl4pPr marL="1598191" indent="-228313" eaLnBrk="0" hangingPunct="0">
              <a:defRPr>
                <a:solidFill>
                  <a:schemeClr val="tx1"/>
                </a:solidFill>
                <a:latin typeface="Arial" charset="0"/>
              </a:defRPr>
            </a:lvl4pPr>
            <a:lvl5pPr marL="2054818" indent="-228313" eaLnBrk="0" hangingPunct="0">
              <a:defRPr>
                <a:solidFill>
                  <a:schemeClr val="tx1"/>
                </a:solidFill>
                <a:latin typeface="Arial" charset="0"/>
              </a:defRPr>
            </a:lvl5pPr>
            <a:lvl6pPr marL="2511443" indent="-228313" eaLnBrk="0" fontAlgn="base" hangingPunct="0">
              <a:spcBef>
                <a:spcPct val="0"/>
              </a:spcBef>
              <a:spcAft>
                <a:spcPct val="0"/>
              </a:spcAft>
              <a:defRPr>
                <a:solidFill>
                  <a:schemeClr val="tx1"/>
                </a:solidFill>
                <a:latin typeface="Arial" charset="0"/>
              </a:defRPr>
            </a:lvl6pPr>
            <a:lvl7pPr marL="2968070" indent="-228313" eaLnBrk="0" fontAlgn="base" hangingPunct="0">
              <a:spcBef>
                <a:spcPct val="0"/>
              </a:spcBef>
              <a:spcAft>
                <a:spcPct val="0"/>
              </a:spcAft>
              <a:defRPr>
                <a:solidFill>
                  <a:schemeClr val="tx1"/>
                </a:solidFill>
                <a:latin typeface="Arial" charset="0"/>
              </a:defRPr>
            </a:lvl7pPr>
            <a:lvl8pPr marL="3424696" indent="-228313" eaLnBrk="0" fontAlgn="base" hangingPunct="0">
              <a:spcBef>
                <a:spcPct val="0"/>
              </a:spcBef>
              <a:spcAft>
                <a:spcPct val="0"/>
              </a:spcAft>
              <a:defRPr>
                <a:solidFill>
                  <a:schemeClr val="tx1"/>
                </a:solidFill>
                <a:latin typeface="Arial" charset="0"/>
              </a:defRPr>
            </a:lvl8pPr>
            <a:lvl9pPr marL="3881322" indent="-228313" eaLnBrk="0" fontAlgn="base" hangingPunct="0">
              <a:spcBef>
                <a:spcPct val="0"/>
              </a:spcBef>
              <a:spcAft>
                <a:spcPct val="0"/>
              </a:spcAft>
              <a:defRPr>
                <a:solidFill>
                  <a:schemeClr val="tx1"/>
                </a:solidFill>
                <a:latin typeface="Arial" charset="0"/>
              </a:defRPr>
            </a:lvl9pPr>
          </a:lstStyle>
          <a:p>
            <a:pPr eaLnBrk="1" hangingPunct="1"/>
            <a:fld id="{C65F0DD1-D98A-4EBB-A334-20CF7378D466}" type="slidenum">
              <a:rPr lang="en-US" smtClean="0"/>
              <a:pPr eaLnBrk="1" hangingPunct="1"/>
              <a:t>14</a:t>
            </a:fld>
            <a:endParaRPr lang="en-US"/>
          </a:p>
        </p:txBody>
      </p:sp>
    </p:spTree>
    <p:extLst>
      <p:ext uri="{BB962C8B-B14F-4D97-AF65-F5344CB8AC3E}">
        <p14:creationId xmlns:p14="http://schemas.microsoft.com/office/powerpoint/2010/main" val="1543618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86000"/>
            <a:ext cx="7772400" cy="1143000"/>
          </a:xfrm>
        </p:spPr>
        <p:txBody>
          <a:bodyPr/>
          <a:lstStyle>
            <a:lvl1pPr algn="ctr">
              <a:defRPr>
                <a:latin typeface="Calibri" pitchFamily="34" charset="0"/>
              </a:defRPr>
            </a:lvl1pPr>
          </a:lstStyle>
          <a:p>
            <a:r>
              <a:rPr lang="en-US" dirty="0"/>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defRPr>
                <a:latin typeface="Calibri" pitchFamily="34" charset="0"/>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fld id="{0C28D109-4373-EF46-97D2-0ABCACDDB9EA}" type="datetime1">
              <a:rPr lang="en-US" smtClean="0"/>
              <a:t>8/28/18</a:t>
            </a:fld>
            <a:endParaRPr lang="en-US"/>
          </a:p>
        </p:txBody>
      </p:sp>
      <p:sp>
        <p:nvSpPr>
          <p:cNvPr id="7"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pic>
        <p:nvPicPr>
          <p:cNvPr id="9"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4F5E9497-0968-C141-8BC6-AFD17EE93AA9}" type="slidenum">
              <a:rPr lang="en-US" smtClean="0"/>
              <a:pPr>
                <a:defRPr/>
              </a:pPr>
              <a:t>‹#›</a:t>
            </a:fld>
            <a:endParaRPr lang="en-US"/>
          </a:p>
        </p:txBody>
      </p:sp>
    </p:spTree>
    <p:extLst>
      <p:ext uri="{BB962C8B-B14F-4D97-AF65-F5344CB8AC3E}">
        <p14:creationId xmlns:p14="http://schemas.microsoft.com/office/powerpoint/2010/main" val="339655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fld id="{F531A5EA-CE2E-954D-AFA0-AEF2B980688D}" type="datetime1">
              <a:rPr lang="en-US" smtClean="0"/>
              <a:t>8/28/18</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7B0C7BCB-C214-A04D-88DB-EA222A598699}" type="slidenum">
              <a:rPr lang="en-US"/>
              <a:pPr>
                <a:defRPr/>
              </a:pPr>
              <a:t>‹#›</a:t>
            </a:fld>
            <a:endParaRPr lang="en-US"/>
          </a:p>
        </p:txBody>
      </p:sp>
      <p:pic>
        <p:nvPicPr>
          <p:cNvPr id="9"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87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914400"/>
            <a:ext cx="2019300" cy="3492500"/>
          </a:xfrm>
        </p:spPr>
        <p:txBody>
          <a:bodyPr vert="eaVert"/>
          <a:lstStyle>
            <a:lvl1pPr>
              <a:defRPr>
                <a:latin typeface="Calibri"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914400"/>
            <a:ext cx="5905500" cy="3492500"/>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fld id="{3A1AC2DD-20B6-DE4B-9C59-19D318E380ED}" type="datetime1">
              <a:rPr lang="en-US" smtClean="0"/>
              <a:t>8/28/18</a:t>
            </a:fld>
            <a:endParaRPr lang="en-US"/>
          </a:p>
        </p:txBody>
      </p:sp>
      <p:sp>
        <p:nvSpPr>
          <p:cNvPr id="7"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pic>
        <p:nvPicPr>
          <p:cNvPr id="9"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13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77200" cy="1143000"/>
          </a:xfrm>
        </p:spPr>
        <p:txBody>
          <a:bodyPr/>
          <a:lstStyle>
            <a:lvl1pPr>
              <a:defRPr>
                <a:latin typeface="Calibri" pitchFamily="34" charset="0"/>
              </a:defRPr>
            </a:lvl1pPr>
          </a:lstStyle>
          <a:p>
            <a:r>
              <a:rPr lang="en-US"/>
              <a:t>Click to edit Master title style</a:t>
            </a:r>
          </a:p>
        </p:txBody>
      </p:sp>
      <p:sp>
        <p:nvSpPr>
          <p:cNvPr id="3" name="SmartArt Placeholder 2"/>
          <p:cNvSpPr>
            <a:spLocks noGrp="1"/>
          </p:cNvSpPr>
          <p:nvPr>
            <p:ph type="dgm" idx="1"/>
          </p:nvPr>
        </p:nvSpPr>
        <p:spPr>
          <a:xfrm>
            <a:off x="685800" y="2286000"/>
            <a:ext cx="7772400" cy="2120900"/>
          </a:xfrm>
        </p:spPr>
        <p:txBody>
          <a:bodyPr/>
          <a:lstStyle>
            <a:lvl1pPr>
              <a:defRPr>
                <a:latin typeface="Calibri" pitchFamily="34" charset="0"/>
              </a:defRPr>
            </a:lvl1pPr>
          </a:lstStyle>
          <a:p>
            <a:pPr lvl="0"/>
            <a:endParaRPr lang="en-US" noProof="0"/>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8DB19FD3-5653-BA41-A4BD-F3304FA43171}" type="datetime1">
              <a:rPr lang="en-US" smtClean="0"/>
              <a:t>8/28/18</a:t>
            </a:fld>
            <a:endParaRPr lang="en-US"/>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pic>
        <p:nvPicPr>
          <p:cNvPr id="7"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7399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36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itchFamily="34" charset="0"/>
              </a:defRPr>
            </a:lvl1pPr>
          </a:lstStyle>
          <a:p>
            <a:pPr>
              <a:defRPr/>
            </a:pPr>
            <a:fld id="{6C72CE67-3480-3341-98FE-8EA2B5709A49}" type="datetime1">
              <a:rPr lang="en-US" smtClean="0"/>
              <a:t>8/28/18</a:t>
            </a:fld>
            <a:endParaRPr lang="en-US"/>
          </a:p>
        </p:txBody>
      </p:sp>
      <p:sp>
        <p:nvSpPr>
          <p:cNvPr id="4" name="Footer Placeholder 3"/>
          <p:cNvSpPr>
            <a:spLocks noGrp="1"/>
          </p:cNvSpPr>
          <p:nvPr>
            <p:ph type="ftr" sz="quarter" idx="11"/>
          </p:nvPr>
        </p:nvSpPr>
        <p:spPr/>
        <p:txBody>
          <a:bodyPr/>
          <a:lstStyle>
            <a:lvl1pPr>
              <a:defRPr>
                <a:latin typeface="Calibri" pitchFamily="34" charset="0"/>
              </a:defRPr>
            </a:lvl1pPr>
          </a:lstStyle>
          <a:p>
            <a:pPr>
              <a:defRPr/>
            </a:pPr>
            <a:endParaRPr lang="en-US"/>
          </a:p>
        </p:txBody>
      </p:sp>
      <p:pic>
        <p:nvPicPr>
          <p:cNvPr id="6"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44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fld id="{C6F53C9A-77D4-2349-8AC7-FEBB6C4B50FD}" type="datetime1">
              <a:rPr lang="en-US" smtClean="0"/>
              <a:t>8/28/18</a:t>
            </a:fld>
            <a:endParaRPr lang="en-US"/>
          </a:p>
        </p:txBody>
      </p:sp>
      <p:sp>
        <p:nvSpPr>
          <p:cNvPr id="7"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pic>
        <p:nvPicPr>
          <p:cNvPr id="9"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94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fld id="{0BCCEA61-94FF-4642-AE32-AA43321D5428}" type="datetime1">
              <a:rPr lang="en-US" smtClean="0"/>
              <a:t>8/28/18</a:t>
            </a:fld>
            <a:endParaRPr lang="en-US"/>
          </a:p>
        </p:txBody>
      </p:sp>
      <p:sp>
        <p:nvSpPr>
          <p:cNvPr id="7"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pic>
        <p:nvPicPr>
          <p:cNvPr id="9"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16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p>
        </p:txBody>
      </p:sp>
      <p:sp>
        <p:nvSpPr>
          <p:cNvPr id="3" name="Content Placeholder 2"/>
          <p:cNvSpPr>
            <a:spLocks noGrp="1"/>
          </p:cNvSpPr>
          <p:nvPr>
            <p:ph sz="half" idx="1"/>
          </p:nvPr>
        </p:nvSpPr>
        <p:spPr>
          <a:xfrm>
            <a:off x="685800" y="2286000"/>
            <a:ext cx="3810000" cy="21209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21209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a:latin typeface="Calibri" pitchFamily="34" charset="0"/>
              </a:defRPr>
            </a:lvl1pPr>
          </a:lstStyle>
          <a:p>
            <a:pPr>
              <a:defRPr/>
            </a:pPr>
            <a:fld id="{04737B4B-E2E7-7B49-8DEF-2AD34D4A81B5}" type="datetime1">
              <a:rPr lang="en-US" smtClean="0"/>
              <a:t>8/28/18</a:t>
            </a:fld>
            <a:endParaRPr lang="en-US"/>
          </a:p>
        </p:txBody>
      </p:sp>
      <p:sp>
        <p:nvSpPr>
          <p:cNvPr id="8" name="Rectangle 7"/>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pic>
        <p:nvPicPr>
          <p:cNvPr id="10"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7399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11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10"/>
          </p:nvPr>
        </p:nvSpPr>
        <p:spPr/>
        <p:txBody>
          <a:bodyPr/>
          <a:lstStyle>
            <a:lvl1pPr>
              <a:defRPr>
                <a:latin typeface="Calibri" pitchFamily="34" charset="0"/>
              </a:defRPr>
            </a:lvl1pPr>
          </a:lstStyle>
          <a:p>
            <a:pPr>
              <a:defRPr/>
            </a:pPr>
            <a:fld id="{328B08B4-F7F4-644F-9241-B9467216CC7A}" type="datetime1">
              <a:rPr lang="en-US" smtClean="0"/>
              <a:t>8/28/18</a:t>
            </a:fld>
            <a:endParaRPr lang="en-US"/>
          </a:p>
        </p:txBody>
      </p:sp>
      <p:sp>
        <p:nvSpPr>
          <p:cNvPr id="10" name="Rectangle 5"/>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pic>
        <p:nvPicPr>
          <p:cNvPr id="12"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08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a:spLocks noGrp="1" noChangeArrowheads="1"/>
          </p:cNvSpPr>
          <p:nvPr>
            <p:ph type="dt" sz="half" idx="10"/>
          </p:nvPr>
        </p:nvSpPr>
        <p:spPr/>
        <p:txBody>
          <a:bodyPr/>
          <a:lstStyle>
            <a:lvl1pPr>
              <a:defRPr/>
            </a:lvl1pPr>
          </a:lstStyle>
          <a:p>
            <a:pPr>
              <a:defRPr/>
            </a:pPr>
            <a:fld id="{B4BD1AAB-3DBF-1A4C-AC85-6CDEA6C07D42}" type="datetime1">
              <a:rPr lang="en-US" smtClean="0"/>
              <a:t>8/28/18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pic>
        <p:nvPicPr>
          <p:cNvPr id="8"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06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fld id="{AF72AD78-6ACE-0140-9BC9-EBBDD9417EDA}" type="datetime1">
              <a:rPr lang="en-US" smtClean="0"/>
              <a:t>8/28/18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pic>
        <p:nvPicPr>
          <p:cNvPr id="7"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4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dt" sz="half" idx="10"/>
          </p:nvPr>
        </p:nvSpPr>
        <p:spPr/>
        <p:txBody>
          <a:bodyPr/>
          <a:lstStyle>
            <a:lvl1pPr>
              <a:defRPr/>
            </a:lvl1pPr>
          </a:lstStyle>
          <a:p>
            <a:pPr>
              <a:defRPr/>
            </a:pPr>
            <a:fld id="{93683522-37D5-6744-AE43-BAE54C9D7539}" type="datetime1">
              <a:rPr lang="en-US" smtClean="0"/>
              <a:t>8/28/18</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pic>
        <p:nvPicPr>
          <p:cNvPr id="10"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24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dt" sz="half" idx="10"/>
          </p:nvPr>
        </p:nvSpPr>
        <p:spPr/>
        <p:txBody>
          <a:bodyPr/>
          <a:lstStyle>
            <a:lvl1pPr>
              <a:defRPr/>
            </a:lvl1pPr>
          </a:lstStyle>
          <a:p>
            <a:pPr>
              <a:defRPr/>
            </a:pPr>
            <a:fld id="{BB1C3CB1-7EA2-3A47-81D8-10A4BAEA529D}" type="datetime1">
              <a:rPr lang="en-US" smtClean="0"/>
              <a:t>8/28/18</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pic>
        <p:nvPicPr>
          <p:cNvPr id="10" name="Picture 4" descr="slide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57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14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2286000"/>
            <a:ext cx="77724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Optima LT Std" charset="0"/>
              </a:defRPr>
            </a:lvl1pPr>
          </a:lstStyle>
          <a:p>
            <a:pPr>
              <a:defRPr/>
            </a:pPr>
            <a:fld id="{0324BA6D-D446-E941-B17A-9FD9C40F0A39}" type="datetime1">
              <a:rPr lang="en-US" smtClean="0"/>
              <a:t>8/28/18</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latin typeface="Optima LT Std" charset="0"/>
              </a:defRPr>
            </a:lvl1pPr>
          </a:lstStyle>
          <a:p>
            <a:pPr>
              <a:defRPr/>
            </a:pPr>
            <a:endParaRPr lang="en-US"/>
          </a:p>
        </p:txBody>
      </p:sp>
      <p:sp>
        <p:nvSpPr>
          <p:cNvPr id="1038" name="Text Box 14"/>
          <p:cNvSpPr txBox="1">
            <a:spLocks noChangeArrowheads="1"/>
          </p:cNvSpPr>
          <p:nvPr/>
        </p:nvSpPr>
        <p:spPr bwMode="auto">
          <a:xfrm>
            <a:off x="685800" y="1828800"/>
            <a:ext cx="7772400" cy="4572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endParaRPr lang="en-US"/>
          </a:p>
        </p:txBody>
      </p:sp>
      <p:pic>
        <p:nvPicPr>
          <p:cNvPr id="10" name="Picture 4" descr="slideC.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6907" y="-182880"/>
            <a:ext cx="9387840" cy="70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Optima LT Std" charset="0"/>
              </a:defRPr>
            </a:lvl1pPr>
          </a:lstStyle>
          <a:p>
            <a:pPr>
              <a:defRPr/>
            </a:pPr>
            <a:fld id="{F140838F-156E-7E42-9E9F-BC23E63C8D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hf hdr="0" ftr="0" dt="0"/>
  <p:txStyles>
    <p:titleStyle>
      <a:lvl1pPr algn="r" rtl="0" eaLnBrk="0" fontAlgn="base" hangingPunct="0">
        <a:spcBef>
          <a:spcPct val="0"/>
        </a:spcBef>
        <a:spcAft>
          <a:spcPct val="0"/>
        </a:spcAft>
        <a:defRPr sz="3300">
          <a:solidFill>
            <a:schemeClr val="tx2"/>
          </a:solidFill>
          <a:latin typeface="+mj-lt"/>
          <a:ea typeface="ＭＳ Ｐゴシック" pitchFamily="-65" charset="-128"/>
          <a:cs typeface="ＭＳ Ｐゴシック" pitchFamily="-65" charset="-128"/>
        </a:defRPr>
      </a:lvl1pPr>
      <a:lvl2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2pPr>
      <a:lvl3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3pPr>
      <a:lvl4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4pPr>
      <a:lvl5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5pPr>
      <a:lvl6pPr marL="457200" algn="r" rtl="0" fontAlgn="base">
        <a:spcBef>
          <a:spcPct val="0"/>
        </a:spcBef>
        <a:spcAft>
          <a:spcPct val="0"/>
        </a:spcAft>
        <a:defRPr sz="3300">
          <a:solidFill>
            <a:schemeClr val="tx2"/>
          </a:solidFill>
          <a:latin typeface="Optima LT Std" pitchFamily="-106" charset="0"/>
        </a:defRPr>
      </a:lvl6pPr>
      <a:lvl7pPr marL="914400" algn="r" rtl="0" fontAlgn="base">
        <a:spcBef>
          <a:spcPct val="0"/>
        </a:spcBef>
        <a:spcAft>
          <a:spcPct val="0"/>
        </a:spcAft>
        <a:defRPr sz="3300">
          <a:solidFill>
            <a:schemeClr val="tx2"/>
          </a:solidFill>
          <a:latin typeface="Optima LT Std" pitchFamily="-106" charset="0"/>
        </a:defRPr>
      </a:lvl7pPr>
      <a:lvl8pPr marL="1371600" algn="r" rtl="0" fontAlgn="base">
        <a:spcBef>
          <a:spcPct val="0"/>
        </a:spcBef>
        <a:spcAft>
          <a:spcPct val="0"/>
        </a:spcAft>
        <a:defRPr sz="3300">
          <a:solidFill>
            <a:schemeClr val="tx2"/>
          </a:solidFill>
          <a:latin typeface="Optima LT Std" pitchFamily="-106" charset="0"/>
        </a:defRPr>
      </a:lvl8pPr>
      <a:lvl9pPr marL="1828800" algn="r" rtl="0" fontAlgn="base">
        <a:spcBef>
          <a:spcPct val="0"/>
        </a:spcBef>
        <a:spcAft>
          <a:spcPct val="0"/>
        </a:spcAft>
        <a:defRPr sz="3300">
          <a:solidFill>
            <a:schemeClr val="tx2"/>
          </a:solidFill>
          <a:latin typeface="Optima LT Std" pitchFamily="-106" charset="0"/>
        </a:defRPr>
      </a:lvl9pPr>
    </p:titleStyle>
    <p:bodyStyle>
      <a:lvl1pPr marL="342900" indent="-342900" algn="l" rtl="0" eaLnBrk="0" fontAlgn="base" hangingPunct="0">
        <a:spcBef>
          <a:spcPct val="20000"/>
        </a:spcBef>
        <a:spcAft>
          <a:spcPct val="0"/>
        </a:spcAft>
        <a:buClr>
          <a:schemeClr val="folHlink"/>
        </a:buClr>
        <a:buSzPct val="80000"/>
        <a:defRPr sz="33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folHlink"/>
        </a:buClr>
        <a:buSzPct val="80000"/>
        <a:buFont typeface="Webdings" charset="0"/>
        <a:buChar char="4"/>
        <a:defRPr sz="3100">
          <a:solidFill>
            <a:schemeClr val="tx1"/>
          </a:solidFill>
          <a:latin typeface="+mn-lt"/>
          <a:ea typeface="ＭＳ Ｐゴシック" pitchFamily="-106" charset="-128"/>
        </a:defRPr>
      </a:lvl2pPr>
      <a:lvl3pPr marL="1085850" indent="-228600" algn="l" rtl="0" eaLnBrk="0" fontAlgn="base" hangingPunct="0">
        <a:spcBef>
          <a:spcPct val="20000"/>
        </a:spcBef>
        <a:spcAft>
          <a:spcPct val="0"/>
        </a:spcAft>
        <a:buClr>
          <a:schemeClr val="folHlink"/>
        </a:buClr>
        <a:buSzPct val="80000"/>
        <a:buFont typeface="Webdings" charset="0"/>
        <a:buChar char="4"/>
        <a:defRPr sz="2700">
          <a:solidFill>
            <a:schemeClr val="tx1"/>
          </a:solidFill>
          <a:latin typeface="+mn-lt"/>
          <a:ea typeface="ＭＳ Ｐゴシック" pitchFamily="-106" charset="-128"/>
        </a:defRPr>
      </a:lvl3pPr>
      <a:lvl4pPr marL="1428750" indent="-228600" algn="l" rtl="0" eaLnBrk="0" fontAlgn="base" hangingPunct="0">
        <a:spcBef>
          <a:spcPct val="20000"/>
        </a:spcBef>
        <a:spcAft>
          <a:spcPct val="0"/>
        </a:spcAft>
        <a:buClr>
          <a:schemeClr val="folHlink"/>
        </a:buClr>
        <a:buSzPct val="80000"/>
        <a:buFont typeface="Webdings" charset="0"/>
        <a:buChar char="4"/>
        <a:defRPr sz="2500">
          <a:solidFill>
            <a:schemeClr val="tx1"/>
          </a:solidFill>
          <a:latin typeface="+mn-lt"/>
          <a:ea typeface="ＭＳ Ｐゴシック" pitchFamily="-106" charset="-128"/>
        </a:defRPr>
      </a:lvl4pPr>
      <a:lvl5pPr marL="1771650" indent="-228600" algn="l" rtl="0" eaLnBrk="0" fontAlgn="base" hangingPunct="0">
        <a:spcBef>
          <a:spcPct val="20000"/>
        </a:spcBef>
        <a:spcAft>
          <a:spcPct val="0"/>
        </a:spcAft>
        <a:buClr>
          <a:schemeClr val="folHlink"/>
        </a:buClr>
        <a:buSzPct val="80000"/>
        <a:buFont typeface="Webdings" charset="0"/>
        <a:buChar char="4"/>
        <a:defRPr sz="2100">
          <a:solidFill>
            <a:schemeClr val="tx1"/>
          </a:solidFill>
          <a:latin typeface="+mn-lt"/>
          <a:ea typeface="ＭＳ Ｐゴシック" pitchFamily="-106" charset="-128"/>
        </a:defRPr>
      </a:lvl5pPr>
      <a:lvl6pPr marL="2228850" indent="-228600" algn="l" rtl="0" fontAlgn="base">
        <a:spcBef>
          <a:spcPct val="20000"/>
        </a:spcBef>
        <a:spcAft>
          <a:spcPct val="0"/>
        </a:spcAft>
        <a:buClr>
          <a:schemeClr val="folHlink"/>
        </a:buClr>
        <a:buSzPct val="80000"/>
        <a:buFont typeface="Webdings" pitchFamily="-106" charset="2"/>
        <a:buChar char="4"/>
        <a:defRPr sz="2100">
          <a:solidFill>
            <a:schemeClr val="tx1"/>
          </a:solidFill>
          <a:latin typeface="+mn-lt"/>
          <a:ea typeface="ＭＳ Ｐゴシック" pitchFamily="-106" charset="-128"/>
        </a:defRPr>
      </a:lvl6pPr>
      <a:lvl7pPr marL="2686050" indent="-228600" algn="l" rtl="0" fontAlgn="base">
        <a:spcBef>
          <a:spcPct val="20000"/>
        </a:spcBef>
        <a:spcAft>
          <a:spcPct val="0"/>
        </a:spcAft>
        <a:buClr>
          <a:schemeClr val="folHlink"/>
        </a:buClr>
        <a:buSzPct val="80000"/>
        <a:buFont typeface="Webdings" pitchFamily="-106" charset="2"/>
        <a:buChar char="4"/>
        <a:defRPr sz="2100">
          <a:solidFill>
            <a:schemeClr val="tx1"/>
          </a:solidFill>
          <a:latin typeface="+mn-lt"/>
          <a:ea typeface="ＭＳ Ｐゴシック" pitchFamily="-106" charset="-128"/>
        </a:defRPr>
      </a:lvl7pPr>
      <a:lvl8pPr marL="3143250" indent="-228600" algn="l" rtl="0" fontAlgn="base">
        <a:spcBef>
          <a:spcPct val="20000"/>
        </a:spcBef>
        <a:spcAft>
          <a:spcPct val="0"/>
        </a:spcAft>
        <a:buClr>
          <a:schemeClr val="folHlink"/>
        </a:buClr>
        <a:buSzPct val="80000"/>
        <a:buFont typeface="Webdings" pitchFamily="-106" charset="2"/>
        <a:buChar char="4"/>
        <a:defRPr sz="2100">
          <a:solidFill>
            <a:schemeClr val="tx1"/>
          </a:solidFill>
          <a:latin typeface="+mn-lt"/>
          <a:ea typeface="ＭＳ Ｐゴシック" pitchFamily="-106" charset="-128"/>
        </a:defRPr>
      </a:lvl8pPr>
      <a:lvl9pPr marL="3600450" indent="-228600" algn="l" rtl="0" fontAlgn="base">
        <a:spcBef>
          <a:spcPct val="20000"/>
        </a:spcBef>
        <a:spcAft>
          <a:spcPct val="0"/>
        </a:spcAft>
        <a:buClr>
          <a:schemeClr val="folHlink"/>
        </a:buClr>
        <a:buSzPct val="80000"/>
        <a:buFont typeface="Webdings" pitchFamily="-106" charset="2"/>
        <a:buChar char="4"/>
        <a:defRPr sz="21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harterschoolcenter.org/priority-area/facilities" TargetMode="External"/><Relationship Id="rId2" Type="http://schemas.openxmlformats.org/officeDocument/2006/relationships/hyperlink" Target="http://www.focusdc.org/real-estate-council" TargetMode="External"/><Relationship Id="rId1" Type="http://schemas.openxmlformats.org/officeDocument/2006/relationships/slideLayout" Target="../slideLayouts/slideLayout2.xml"/><Relationship Id="rId4" Type="http://schemas.openxmlformats.org/officeDocument/2006/relationships/hyperlink" Target="http://www.buildinghop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a:spLocks noChangeArrowheads="1"/>
          </p:cNvSpPr>
          <p:nvPr/>
        </p:nvSpPr>
        <p:spPr bwMode="auto">
          <a:xfrm>
            <a:off x="457200" y="1600200"/>
            <a:ext cx="814956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4400" dirty="0">
                <a:latin typeface="+mj-lt"/>
                <a:cs typeface="Arial Hebrew"/>
              </a:rPr>
              <a:t>Building Hope…</a:t>
            </a:r>
          </a:p>
          <a:p>
            <a:pPr eaLnBrk="1" hangingPunct="1"/>
            <a:r>
              <a:rPr lang="en-US" sz="4400" dirty="0">
                <a:latin typeface="+mj-lt"/>
                <a:cs typeface="Arial Hebrew"/>
              </a:rPr>
              <a:t>A Charter School Facilities Fund</a:t>
            </a:r>
          </a:p>
          <a:p>
            <a:endParaRPr lang="en-US" b="1" dirty="0"/>
          </a:p>
          <a:p>
            <a:r>
              <a:rPr lang="en-US" b="1" dirty="0">
                <a:latin typeface="+mj-lt"/>
              </a:rPr>
              <a:t>Developing Wisely. Doing Good. Building Hope.</a:t>
            </a:r>
          </a:p>
        </p:txBody>
      </p:sp>
    </p:spTree>
    <p:extLst>
      <p:ext uri="{BB962C8B-B14F-4D97-AF65-F5344CB8AC3E}">
        <p14:creationId xmlns:p14="http://schemas.microsoft.com/office/powerpoint/2010/main" val="1894153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28600"/>
            <a:ext cx="8077200" cy="1143000"/>
          </a:xfrm>
        </p:spPr>
        <p:txBody>
          <a:bodyPr/>
          <a:lstStyle/>
          <a:p>
            <a:pPr algn="ctr"/>
            <a:r>
              <a:rPr lang="en-US" sz="2800" b="1" dirty="0"/>
              <a:t>Incubator Initiative (cont’d)</a:t>
            </a:r>
          </a:p>
        </p:txBody>
      </p:sp>
      <p:sp>
        <p:nvSpPr>
          <p:cNvPr id="11267" name="Content Placeholder 2"/>
          <p:cNvSpPr>
            <a:spLocks noGrp="1"/>
          </p:cNvSpPr>
          <p:nvPr>
            <p:ph idx="1"/>
          </p:nvPr>
        </p:nvSpPr>
        <p:spPr>
          <a:xfrm>
            <a:off x="-304800" y="1021080"/>
            <a:ext cx="5257800" cy="4724400"/>
          </a:xfrm>
        </p:spPr>
        <p:txBody>
          <a:bodyPr/>
          <a:lstStyle/>
          <a:p>
            <a:endParaRPr lang="en-US" sz="2000" dirty="0"/>
          </a:p>
          <a:p>
            <a:r>
              <a:rPr lang="en-US" sz="2000" dirty="0"/>
              <a:t>Currently have 7 sites across the District</a:t>
            </a:r>
          </a:p>
          <a:p>
            <a:endParaRPr lang="en-US" sz="2000" dirty="0"/>
          </a:p>
          <a:p>
            <a:pPr>
              <a:buFont typeface="Arial" panose="020B0604020202020204" pitchFamily="34" charset="0"/>
              <a:buChar char="•"/>
            </a:pPr>
            <a:r>
              <a:rPr lang="en-US" sz="2000" dirty="0"/>
              <a:t>3029 14</a:t>
            </a:r>
            <a:r>
              <a:rPr lang="en-US" sz="2000" baseline="30000" dirty="0"/>
              <a:t>th</a:t>
            </a:r>
            <a:r>
              <a:rPr lang="en-US" sz="2000" dirty="0"/>
              <a:t> Street NW (Ward 1)</a:t>
            </a:r>
          </a:p>
          <a:p>
            <a:pPr>
              <a:buFont typeface="Arial" panose="020B0604020202020204" pitchFamily="34" charset="0"/>
              <a:buChar char="•"/>
            </a:pPr>
            <a:r>
              <a:rPr lang="en-US" sz="2000" dirty="0"/>
              <a:t>100 41</a:t>
            </a:r>
            <a:r>
              <a:rPr lang="en-US" sz="2000" baseline="30000" dirty="0"/>
              <a:t>st</a:t>
            </a:r>
            <a:r>
              <a:rPr lang="en-US" sz="2000" dirty="0"/>
              <a:t> Street NE (Ward 7) – former DCPS</a:t>
            </a:r>
          </a:p>
          <a:p>
            <a:pPr>
              <a:buFont typeface="Arial" panose="020B0604020202020204" pitchFamily="34" charset="0"/>
              <a:buChar char="•"/>
            </a:pPr>
            <a:r>
              <a:rPr lang="en-US" sz="2000" dirty="0"/>
              <a:t>908 </a:t>
            </a:r>
            <a:r>
              <a:rPr lang="en-US" sz="2000" dirty="0" err="1"/>
              <a:t>Wahler</a:t>
            </a:r>
            <a:r>
              <a:rPr lang="en-US" sz="2000" dirty="0"/>
              <a:t> Place SE (Ward 8) – former DCPS</a:t>
            </a:r>
          </a:p>
          <a:p>
            <a:pPr>
              <a:buFont typeface="Arial" panose="020B0604020202020204" pitchFamily="34" charset="0"/>
              <a:buChar char="•"/>
            </a:pPr>
            <a:r>
              <a:rPr lang="en-US" sz="2000" dirty="0"/>
              <a:t>4600 Livingston Road SE (Ward 8) – former DCPS</a:t>
            </a:r>
          </a:p>
          <a:p>
            <a:pPr>
              <a:buFont typeface="Arial" panose="020B0604020202020204" pitchFamily="34" charset="0"/>
              <a:buChar char="•"/>
            </a:pPr>
            <a:r>
              <a:rPr lang="en-US" sz="2000" dirty="0"/>
              <a:t>3301 Wheeler Rd, SE (Ward 8) – former DCPS</a:t>
            </a:r>
          </a:p>
          <a:p>
            <a:pPr>
              <a:buFont typeface="Arial" panose="020B0604020202020204" pitchFamily="34" charset="0"/>
              <a:buChar char="•"/>
            </a:pPr>
            <a:r>
              <a:rPr lang="en-US" sz="2000" dirty="0"/>
              <a:t>301 Douglas St., NE (Ward 5) – former DCPS</a:t>
            </a:r>
          </a:p>
          <a:p>
            <a:pPr>
              <a:buFont typeface="Arial" panose="020B0604020202020204" pitchFamily="34" charset="0"/>
              <a:buChar char="•"/>
            </a:pPr>
            <a:r>
              <a:rPr lang="en-US" sz="2000" dirty="0"/>
              <a:t>5601 E. Capitol St., SE (Ward 7) – former DCPS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6821" t="1" r="22374" b="-864"/>
          <a:stretch/>
        </p:blipFill>
        <p:spPr>
          <a:xfrm>
            <a:off x="4872288" y="1168003"/>
            <a:ext cx="4271712" cy="4623197"/>
          </a:xfrm>
          <a:prstGeom prst="rect">
            <a:avLst/>
          </a:prstGeom>
        </p:spPr>
      </p:pic>
    </p:spTree>
    <p:extLst>
      <p:ext uri="{BB962C8B-B14F-4D97-AF65-F5344CB8AC3E}">
        <p14:creationId xmlns:p14="http://schemas.microsoft.com/office/powerpoint/2010/main" val="313271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90800" y="155448"/>
            <a:ext cx="4495800" cy="1143000"/>
          </a:xfrm>
        </p:spPr>
        <p:txBody>
          <a:bodyPr/>
          <a:lstStyle/>
          <a:p>
            <a:pPr algn="ctr" eaLnBrk="1" hangingPunct="1"/>
            <a:r>
              <a:rPr lang="en-US" sz="2800" b="1" dirty="0"/>
              <a:t>Real Estate Financing</a:t>
            </a:r>
          </a:p>
        </p:txBody>
      </p:sp>
      <p:sp>
        <p:nvSpPr>
          <p:cNvPr id="5123" name="Rectangle 3"/>
          <p:cNvSpPr>
            <a:spLocks noGrp="1" noChangeArrowheads="1"/>
          </p:cNvSpPr>
          <p:nvPr>
            <p:ph type="body" idx="1"/>
          </p:nvPr>
        </p:nvSpPr>
        <p:spPr>
          <a:xfrm>
            <a:off x="0" y="1447800"/>
            <a:ext cx="9144000" cy="4495800"/>
          </a:xfrm>
        </p:spPr>
        <p:txBody>
          <a:bodyPr/>
          <a:lstStyle/>
          <a:p>
            <a:pPr eaLnBrk="1" hangingPunct="1">
              <a:lnSpc>
                <a:spcPct val="80000"/>
              </a:lnSpc>
            </a:pPr>
            <a:r>
              <a:rPr lang="en-US" sz="2000" b="1" dirty="0"/>
              <a:t>Real estate/facility general considerations</a:t>
            </a:r>
          </a:p>
          <a:p>
            <a:pPr lvl="1" eaLnBrk="1" hangingPunct="1">
              <a:lnSpc>
                <a:spcPct val="80000"/>
              </a:lnSpc>
            </a:pPr>
            <a:r>
              <a:rPr lang="en-US" sz="2000" dirty="0"/>
              <a:t>Availability in marketplace</a:t>
            </a:r>
          </a:p>
          <a:p>
            <a:pPr lvl="1" eaLnBrk="1" hangingPunct="1">
              <a:lnSpc>
                <a:spcPct val="80000"/>
              </a:lnSpc>
            </a:pPr>
            <a:r>
              <a:rPr lang="en-US" sz="2000" dirty="0"/>
              <a:t>Affordability (“What can you afford?” slide)</a:t>
            </a:r>
          </a:p>
          <a:p>
            <a:pPr lvl="1" eaLnBrk="1" hangingPunct="1">
              <a:lnSpc>
                <a:spcPct val="80000"/>
              </a:lnSpc>
            </a:pPr>
            <a:r>
              <a:rPr lang="en-US" sz="2000" dirty="0"/>
              <a:t>Real estate trends – cost</a:t>
            </a:r>
          </a:p>
          <a:p>
            <a:pPr lvl="1" eaLnBrk="1" hangingPunct="1">
              <a:lnSpc>
                <a:spcPct val="80000"/>
              </a:lnSpc>
            </a:pPr>
            <a:r>
              <a:rPr lang="en-US" sz="2000" dirty="0"/>
              <a:t>Commercial vs. public</a:t>
            </a:r>
          </a:p>
          <a:p>
            <a:pPr lvl="1" eaLnBrk="1" hangingPunct="1">
              <a:lnSpc>
                <a:spcPct val="80000"/>
              </a:lnSpc>
            </a:pPr>
            <a:r>
              <a:rPr lang="en-US" sz="2000" dirty="0"/>
              <a:t>Lease vs. buy</a:t>
            </a:r>
          </a:p>
          <a:p>
            <a:pPr lvl="1" eaLnBrk="1" hangingPunct="1">
              <a:lnSpc>
                <a:spcPct val="80000"/>
              </a:lnSpc>
            </a:pPr>
            <a:endParaRPr lang="en-US" sz="2000" dirty="0"/>
          </a:p>
          <a:p>
            <a:pPr eaLnBrk="1" hangingPunct="1">
              <a:lnSpc>
                <a:spcPct val="80000"/>
              </a:lnSpc>
            </a:pPr>
            <a:r>
              <a:rPr lang="en-US" sz="2000" b="1" dirty="0"/>
              <a:t>Understand the proposed property transaction</a:t>
            </a:r>
          </a:p>
          <a:p>
            <a:pPr marL="0" indent="0" eaLnBrk="1" hangingPunct="1">
              <a:lnSpc>
                <a:spcPct val="80000"/>
              </a:lnSpc>
            </a:pPr>
            <a:r>
              <a:rPr lang="en-US" sz="2000" b="1" dirty="0"/>
              <a:t>Buy/Develop</a:t>
            </a:r>
          </a:p>
          <a:p>
            <a:pPr lvl="1" eaLnBrk="1" hangingPunct="1">
              <a:lnSpc>
                <a:spcPct val="80000"/>
              </a:lnSpc>
            </a:pPr>
            <a:r>
              <a:rPr lang="en-US" sz="2000" dirty="0"/>
              <a:t>Purchase of property: down payment; due diligence; letter of intent from bank</a:t>
            </a:r>
          </a:p>
          <a:p>
            <a:pPr lvl="1" eaLnBrk="1" hangingPunct="1">
              <a:lnSpc>
                <a:spcPct val="80000"/>
              </a:lnSpc>
            </a:pPr>
            <a:r>
              <a:rPr lang="en-US" sz="2000" dirty="0"/>
              <a:t>Building improvements: realistic projections of cost; realistic timeframe</a:t>
            </a:r>
          </a:p>
          <a:p>
            <a:pPr lvl="1" eaLnBrk="1" hangingPunct="1">
              <a:lnSpc>
                <a:spcPct val="80000"/>
              </a:lnSpc>
            </a:pPr>
            <a:r>
              <a:rPr lang="en-US" sz="2000" dirty="0"/>
              <a:t>Experienced project management team</a:t>
            </a:r>
          </a:p>
          <a:p>
            <a:pPr lvl="1" eaLnBrk="1" hangingPunct="1">
              <a:lnSpc>
                <a:spcPct val="80000"/>
              </a:lnSpc>
            </a:pPr>
            <a:endParaRPr lang="en-US" sz="2000" dirty="0"/>
          </a:p>
          <a:p>
            <a:pPr lvl="1" eaLnBrk="1" hangingPunct="1">
              <a:lnSpc>
                <a:spcPct val="80000"/>
              </a:lnSpc>
              <a:buFontTx/>
              <a:buNone/>
            </a:pPr>
            <a:endParaRPr lang="en-US" sz="2000" dirty="0"/>
          </a:p>
        </p:txBody>
      </p:sp>
      <p:pic>
        <p:nvPicPr>
          <p:cNvPr id="5124" name="Picture 4" descr="BUILDING_HOPE_061128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33528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44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66800" y="304800"/>
            <a:ext cx="8077200" cy="1143000"/>
          </a:xfrm>
        </p:spPr>
        <p:txBody>
          <a:bodyPr/>
          <a:lstStyle/>
          <a:p>
            <a:pPr algn="ctr" eaLnBrk="1" hangingPunct="1"/>
            <a:r>
              <a:rPr lang="en-US" sz="2800" b="1" dirty="0"/>
              <a:t>Real Estate Financing (cont’d)</a:t>
            </a:r>
          </a:p>
        </p:txBody>
      </p:sp>
      <p:sp>
        <p:nvSpPr>
          <p:cNvPr id="6147" name="Rectangle 3"/>
          <p:cNvSpPr>
            <a:spLocks noGrp="1" noChangeArrowheads="1"/>
          </p:cNvSpPr>
          <p:nvPr>
            <p:ph type="body" idx="1"/>
          </p:nvPr>
        </p:nvSpPr>
        <p:spPr>
          <a:xfrm>
            <a:off x="152400" y="1447800"/>
            <a:ext cx="8382000" cy="4343400"/>
          </a:xfrm>
        </p:spPr>
        <p:txBody>
          <a:bodyPr/>
          <a:lstStyle/>
          <a:p>
            <a:pPr marL="114300" indent="0" eaLnBrk="1" hangingPunct="1">
              <a:lnSpc>
                <a:spcPct val="80000"/>
              </a:lnSpc>
            </a:pPr>
            <a:r>
              <a:rPr lang="en-US" sz="2000" b="1" dirty="0"/>
              <a:t>Lease</a:t>
            </a:r>
          </a:p>
          <a:p>
            <a:pPr lvl="1" eaLnBrk="1" hangingPunct="1">
              <a:lnSpc>
                <a:spcPct val="80000"/>
              </a:lnSpc>
            </a:pPr>
            <a:r>
              <a:rPr lang="en-US" sz="2000" dirty="0"/>
              <a:t>Term - $$ and years</a:t>
            </a:r>
          </a:p>
          <a:p>
            <a:pPr lvl="1" eaLnBrk="1" hangingPunct="1">
              <a:lnSpc>
                <a:spcPct val="80000"/>
              </a:lnSpc>
            </a:pPr>
            <a:r>
              <a:rPr lang="en-US" sz="2000" dirty="0"/>
              <a:t>Improvements: cost; bank considerations; guarantee</a:t>
            </a:r>
          </a:p>
          <a:p>
            <a:pPr lvl="1" eaLnBrk="1" hangingPunct="1">
              <a:lnSpc>
                <a:spcPct val="80000"/>
              </a:lnSpc>
            </a:pPr>
            <a:r>
              <a:rPr lang="en-US" sz="2000" dirty="0"/>
              <a:t>Option to buy</a:t>
            </a:r>
          </a:p>
          <a:p>
            <a:pPr eaLnBrk="1" hangingPunct="1"/>
            <a:endParaRPr lang="en-US" sz="2000" b="1" dirty="0"/>
          </a:p>
          <a:p>
            <a:pPr eaLnBrk="1" hangingPunct="1"/>
            <a:r>
              <a:rPr lang="en-US" sz="2000" b="1" dirty="0"/>
              <a:t>Understand the financing proposal – develop or lease</a:t>
            </a:r>
          </a:p>
          <a:p>
            <a:pPr lvl="1" eaLnBrk="1" hangingPunct="1"/>
            <a:r>
              <a:rPr lang="en-US" sz="2000" dirty="0"/>
              <a:t>Quality of lender - type of commitment</a:t>
            </a:r>
          </a:p>
          <a:p>
            <a:pPr lvl="1" eaLnBrk="1" hangingPunct="1"/>
            <a:r>
              <a:rPr lang="en-US" sz="2000" dirty="0"/>
              <a:t>Terms/covenants</a:t>
            </a:r>
          </a:p>
          <a:p>
            <a:pPr lvl="1" eaLnBrk="1" hangingPunct="1"/>
            <a:r>
              <a:rPr lang="en-US" sz="2000" dirty="0"/>
              <a:t>Defaults/guarantee</a:t>
            </a:r>
          </a:p>
          <a:p>
            <a:pPr lvl="1" eaLnBrk="1" hangingPunct="1"/>
            <a:r>
              <a:rPr lang="en-US" sz="2000" dirty="0"/>
              <a:t>Impact on future expansion</a:t>
            </a:r>
          </a:p>
          <a:p>
            <a:pPr lvl="1" eaLnBrk="1" hangingPunct="1"/>
            <a:r>
              <a:rPr lang="en-US" sz="2000" dirty="0"/>
              <a:t>Relationships with lenders – may need in future for financing</a:t>
            </a:r>
          </a:p>
          <a:p>
            <a:pPr lvl="1" eaLnBrk="1" hangingPunct="1">
              <a:buFontTx/>
              <a:buNone/>
            </a:pPr>
            <a:endParaRPr lang="en-US" sz="2000" dirty="0"/>
          </a:p>
          <a:p>
            <a:pPr eaLnBrk="1" hangingPunct="1"/>
            <a:endParaRPr lang="en-US" sz="2000" dirty="0"/>
          </a:p>
        </p:txBody>
      </p:sp>
    </p:spTree>
    <p:extLst>
      <p:ext uri="{BB962C8B-B14F-4D97-AF65-F5344CB8AC3E}">
        <p14:creationId xmlns:p14="http://schemas.microsoft.com/office/powerpoint/2010/main" val="256649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152400"/>
            <a:ext cx="9144000" cy="1143000"/>
          </a:xfrm>
        </p:spPr>
        <p:txBody>
          <a:bodyPr/>
          <a:lstStyle/>
          <a:p>
            <a:pPr algn="ctr" eaLnBrk="1" hangingPunct="1"/>
            <a:r>
              <a:rPr lang="en-US" sz="2800" b="1" dirty="0"/>
              <a:t>Lender’s Needs</a:t>
            </a:r>
          </a:p>
        </p:txBody>
      </p:sp>
      <p:sp>
        <p:nvSpPr>
          <p:cNvPr id="7171" name="Rectangle 3"/>
          <p:cNvSpPr>
            <a:spLocks noGrp="1" noChangeArrowheads="1"/>
          </p:cNvSpPr>
          <p:nvPr>
            <p:ph type="body" idx="1"/>
          </p:nvPr>
        </p:nvSpPr>
        <p:spPr>
          <a:xfrm>
            <a:off x="0" y="1295400"/>
            <a:ext cx="8229600" cy="4419600"/>
          </a:xfrm>
        </p:spPr>
        <p:txBody>
          <a:bodyPr/>
          <a:lstStyle/>
          <a:p>
            <a:pPr eaLnBrk="1" hangingPunct="1">
              <a:lnSpc>
                <a:spcPct val="90000"/>
              </a:lnSpc>
              <a:buFontTx/>
              <a:buNone/>
            </a:pPr>
            <a:r>
              <a:rPr lang="en-US" sz="2000" b="1" dirty="0"/>
              <a:t>Financial Statements and Budgets</a:t>
            </a:r>
          </a:p>
          <a:p>
            <a:pPr lvl="1" eaLnBrk="1" hangingPunct="1">
              <a:lnSpc>
                <a:spcPct val="90000"/>
              </a:lnSpc>
            </a:pPr>
            <a:r>
              <a:rPr lang="en-US" sz="2000" dirty="0" err="1"/>
              <a:t>Proforma</a:t>
            </a:r>
            <a:r>
              <a:rPr lang="en-US" sz="2000" dirty="0"/>
              <a:t>: balance sheet</a:t>
            </a:r>
          </a:p>
          <a:p>
            <a:pPr lvl="1" eaLnBrk="1" hangingPunct="1">
              <a:lnSpc>
                <a:spcPct val="90000"/>
              </a:lnSpc>
              <a:buFontTx/>
              <a:buNone/>
            </a:pPr>
            <a:r>
              <a:rPr lang="en-US" sz="2000" dirty="0"/>
              <a:t>			 statement of operation</a:t>
            </a:r>
          </a:p>
          <a:p>
            <a:pPr lvl="1" eaLnBrk="1" hangingPunct="1">
              <a:lnSpc>
                <a:spcPct val="90000"/>
              </a:lnSpc>
              <a:buFontTx/>
              <a:buNone/>
            </a:pPr>
            <a:r>
              <a:rPr lang="en-US" sz="2000" dirty="0"/>
              <a:t>			 statement of cash flows</a:t>
            </a:r>
          </a:p>
          <a:p>
            <a:pPr lvl="1" eaLnBrk="1" hangingPunct="1">
              <a:lnSpc>
                <a:spcPct val="90000"/>
              </a:lnSpc>
            </a:pPr>
            <a:r>
              <a:rPr lang="en-US" sz="2000" dirty="0"/>
              <a:t>Financial &amp; operating metrics</a:t>
            </a:r>
          </a:p>
          <a:p>
            <a:pPr lvl="1" eaLnBrk="1" hangingPunct="1">
              <a:lnSpc>
                <a:spcPct val="90000"/>
              </a:lnSpc>
            </a:pPr>
            <a:r>
              <a:rPr lang="en-US" sz="2000" dirty="0"/>
              <a:t>Previous Financial Audits (if applicable)</a:t>
            </a:r>
          </a:p>
          <a:p>
            <a:pPr lvl="1" eaLnBrk="1" hangingPunct="1">
              <a:lnSpc>
                <a:spcPct val="90000"/>
              </a:lnSpc>
            </a:pPr>
            <a:endParaRPr lang="en-US" sz="2000" dirty="0"/>
          </a:p>
          <a:p>
            <a:pPr eaLnBrk="1" hangingPunct="1">
              <a:lnSpc>
                <a:spcPct val="90000"/>
              </a:lnSpc>
            </a:pPr>
            <a:r>
              <a:rPr lang="en-US" sz="2000" b="1" dirty="0"/>
              <a:t>Make sure assumptions are realistic</a:t>
            </a:r>
          </a:p>
          <a:p>
            <a:pPr lvl="1" eaLnBrk="1" hangingPunct="1">
              <a:lnSpc>
                <a:spcPct val="90000"/>
              </a:lnSpc>
            </a:pPr>
            <a:r>
              <a:rPr lang="en-US" sz="2000" dirty="0"/>
              <a:t>Enrollment trends, demographics, </a:t>
            </a:r>
          </a:p>
          <a:p>
            <a:pPr lvl="1" eaLnBrk="1" hangingPunct="1">
              <a:lnSpc>
                <a:spcPct val="90000"/>
              </a:lnSpc>
              <a:buFontTx/>
              <a:buNone/>
            </a:pPr>
            <a:r>
              <a:rPr lang="en-US" sz="2000" dirty="0"/>
              <a:t>	competition</a:t>
            </a:r>
          </a:p>
          <a:p>
            <a:pPr lvl="1" eaLnBrk="1" hangingPunct="1">
              <a:lnSpc>
                <a:spcPct val="90000"/>
              </a:lnSpc>
            </a:pPr>
            <a:r>
              <a:rPr lang="en-US" sz="2000" dirty="0"/>
              <a:t>Staff capabilities/trends</a:t>
            </a:r>
          </a:p>
          <a:p>
            <a:pPr lvl="1" eaLnBrk="1" hangingPunct="1">
              <a:lnSpc>
                <a:spcPct val="90000"/>
              </a:lnSpc>
            </a:pPr>
            <a:r>
              <a:rPr lang="en-US" sz="2000" dirty="0"/>
              <a:t>Facility size and cost</a:t>
            </a:r>
          </a:p>
          <a:p>
            <a:pPr lvl="1" eaLnBrk="1" hangingPunct="1">
              <a:lnSpc>
                <a:spcPct val="90000"/>
              </a:lnSpc>
            </a:pPr>
            <a:r>
              <a:rPr lang="en-US" sz="2000" dirty="0"/>
              <a:t>Fundraising goals</a:t>
            </a:r>
          </a:p>
        </p:txBody>
      </p:sp>
      <p:pic>
        <p:nvPicPr>
          <p:cNvPr id="7172" name="Picture 4" descr="BUILDING_HOPE_061120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30178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95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8077200" cy="1143000"/>
          </a:xfrm>
        </p:spPr>
        <p:txBody>
          <a:bodyPr/>
          <a:lstStyle/>
          <a:p>
            <a:pPr algn="ctr" eaLnBrk="1" hangingPunct="1"/>
            <a:r>
              <a:rPr lang="en-US" sz="2800" b="1" dirty="0"/>
              <a:t>Lender’s Needs (cont’d)</a:t>
            </a:r>
          </a:p>
        </p:txBody>
      </p:sp>
      <p:sp>
        <p:nvSpPr>
          <p:cNvPr id="6147" name="Rectangle 3"/>
          <p:cNvSpPr>
            <a:spLocks noGrp="1" noChangeArrowheads="1"/>
          </p:cNvSpPr>
          <p:nvPr>
            <p:ph type="body" idx="1"/>
          </p:nvPr>
        </p:nvSpPr>
        <p:spPr>
          <a:xfrm>
            <a:off x="152400" y="1447800"/>
            <a:ext cx="8382000" cy="4343400"/>
          </a:xfrm>
        </p:spPr>
        <p:txBody>
          <a:bodyPr/>
          <a:lstStyle/>
          <a:p>
            <a:pPr marL="114300" indent="0" eaLnBrk="1" hangingPunct="1">
              <a:lnSpc>
                <a:spcPct val="80000"/>
              </a:lnSpc>
            </a:pPr>
            <a:r>
              <a:rPr lang="en-US" sz="2000" b="1" dirty="0"/>
              <a:t>Due Diligence</a:t>
            </a:r>
          </a:p>
          <a:p>
            <a:pPr lvl="1" eaLnBrk="1" hangingPunct="1">
              <a:lnSpc>
                <a:spcPct val="80000"/>
              </a:lnSpc>
            </a:pPr>
            <a:r>
              <a:rPr lang="en-US" sz="2000" dirty="0"/>
              <a:t>Organization: Mission, Strategic Plans</a:t>
            </a:r>
          </a:p>
          <a:p>
            <a:pPr lvl="1" eaLnBrk="1" hangingPunct="1">
              <a:lnSpc>
                <a:spcPct val="80000"/>
              </a:lnSpc>
            </a:pPr>
            <a:r>
              <a:rPr lang="en-US" sz="2000" dirty="0"/>
              <a:t>Academic performance: Metrics, Results, Adherence to contract</a:t>
            </a:r>
          </a:p>
          <a:p>
            <a:pPr lvl="1" eaLnBrk="1" hangingPunct="1"/>
            <a:r>
              <a:rPr lang="en-US" sz="2000" dirty="0"/>
              <a:t>Management and Governance: Bios, Tenure, Minutes</a:t>
            </a:r>
          </a:p>
          <a:p>
            <a:pPr lvl="1" eaLnBrk="1" hangingPunct="1"/>
            <a:r>
              <a:rPr lang="en-US" sz="2000" dirty="0"/>
              <a:t>Authorizer relationship: Approval documents, Renewal reports, Annual reports</a:t>
            </a:r>
          </a:p>
          <a:p>
            <a:pPr lvl="1" eaLnBrk="1" hangingPunct="1"/>
            <a:r>
              <a:rPr lang="en-US" sz="2000" dirty="0"/>
              <a:t>Community Support: Parents, Community Organizations, Foundations</a:t>
            </a:r>
          </a:p>
          <a:p>
            <a:pPr lvl="1" eaLnBrk="1" hangingPunct="1">
              <a:lnSpc>
                <a:spcPct val="80000"/>
              </a:lnSpc>
            </a:pPr>
            <a:r>
              <a:rPr lang="en-US" sz="2000" dirty="0"/>
              <a:t>Project Details: Team, vendor bids, Pricing, Environmental reports </a:t>
            </a:r>
          </a:p>
          <a:p>
            <a:pPr lvl="1" eaLnBrk="1" hangingPunct="1">
              <a:lnSpc>
                <a:spcPct val="80000"/>
              </a:lnSpc>
            </a:pPr>
            <a:r>
              <a:rPr lang="en-US" sz="2000" dirty="0"/>
              <a:t>Financing: Bank considerations, credit enhancements, previous borrowing</a:t>
            </a:r>
          </a:p>
          <a:p>
            <a:pPr lvl="1" eaLnBrk="1" hangingPunct="1">
              <a:buFontTx/>
              <a:buNone/>
            </a:pPr>
            <a:endParaRPr lang="en-US" sz="2000" dirty="0"/>
          </a:p>
          <a:p>
            <a:pPr eaLnBrk="1" hangingPunct="1"/>
            <a:endParaRPr lang="en-US" sz="2000" dirty="0"/>
          </a:p>
        </p:txBody>
      </p:sp>
    </p:spTree>
    <p:extLst>
      <p:ext uri="{BB962C8B-B14F-4D97-AF65-F5344CB8AC3E}">
        <p14:creationId xmlns:p14="http://schemas.microsoft.com/office/powerpoint/2010/main" val="242073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52" y="196850"/>
            <a:ext cx="8077200" cy="1143000"/>
          </a:xfrm>
        </p:spPr>
        <p:txBody>
          <a:bodyPr/>
          <a:lstStyle/>
          <a:p>
            <a:pPr algn="ctr"/>
            <a:r>
              <a:rPr lang="en-US" sz="2800" b="1" dirty="0"/>
              <a:t>Resource</a:t>
            </a:r>
            <a:r>
              <a:rPr lang="en-US" dirty="0"/>
              <a:t> </a:t>
            </a:r>
            <a:r>
              <a:rPr lang="en-US" sz="2800" b="1" dirty="0"/>
              <a:t>Centers</a:t>
            </a:r>
          </a:p>
        </p:txBody>
      </p:sp>
      <p:sp>
        <p:nvSpPr>
          <p:cNvPr id="5" name="Content Placeholder 4"/>
          <p:cNvSpPr>
            <a:spLocks noGrp="1"/>
          </p:cNvSpPr>
          <p:nvPr>
            <p:ph idx="1"/>
          </p:nvPr>
        </p:nvSpPr>
        <p:spPr>
          <a:xfrm>
            <a:off x="152400" y="1339850"/>
            <a:ext cx="8458200" cy="4451350"/>
          </a:xfrm>
        </p:spPr>
        <p:txBody>
          <a:bodyPr/>
          <a:lstStyle/>
          <a:p>
            <a:pPr>
              <a:buFont typeface="Arial" panose="020B0604020202020204" pitchFamily="34" charset="0"/>
              <a:buChar char="•"/>
            </a:pPr>
            <a:r>
              <a:rPr lang="en-US" sz="2000" dirty="0"/>
              <a:t>FOCUS has a Real Estate Advisory Center. Ask them for impartial advice (full disclosure: we are a member along with other facility solution providers). 	</a:t>
            </a:r>
            <a:r>
              <a:rPr lang="en-US" sz="2000" dirty="0">
                <a:hlinkClick r:id="rId2"/>
              </a:rPr>
              <a:t>http://www.focusdc.org/real-estate-council</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The National Charter School Resource Center has a website with access to numerous reports from around the country. 	</a:t>
            </a:r>
            <a:r>
              <a:rPr lang="en-US" sz="2000" dirty="0">
                <a:hlinkClick r:id="rId3"/>
              </a:rPr>
              <a:t>http://www.charterschoolcenter.org/priority-area/facilities</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Building Hope has a technical assistance center on its website with free tools and resources. Or call Tom Porter anytime for pro bono advice. 	</a:t>
            </a:r>
            <a:r>
              <a:rPr lang="en-US" sz="2000" dirty="0">
                <a:hlinkClick r:id="rId4"/>
              </a:rPr>
              <a:t>http://www.buildinghope.org/</a:t>
            </a:r>
            <a:endParaRPr lang="en-US" sz="2000" dirty="0"/>
          </a:p>
          <a:p>
            <a:pPr marL="0" indent="0"/>
            <a:r>
              <a:rPr lang="en-US" sz="2000" dirty="0"/>
              <a:t>	</a:t>
            </a:r>
          </a:p>
          <a:p>
            <a:pPr marL="0" indent="0"/>
            <a:r>
              <a:rPr lang="en-US" sz="2000" dirty="0"/>
              <a:t>Contact: Tom Porter </a:t>
            </a:r>
            <a:r>
              <a:rPr lang="en-US" sz="1200" dirty="0"/>
              <a:t>●</a:t>
            </a:r>
            <a:r>
              <a:rPr lang="en-US" sz="2000" dirty="0"/>
              <a:t> tporter@bhope.org </a:t>
            </a:r>
            <a:r>
              <a:rPr lang="en-US" sz="1200" dirty="0"/>
              <a:t>● </a:t>
            </a:r>
            <a:r>
              <a:rPr lang="en-US" sz="2000" dirty="0"/>
              <a:t>202-457-1991</a:t>
            </a:r>
          </a:p>
          <a:p>
            <a:endParaRPr lang="en-US" sz="2000" dirty="0"/>
          </a:p>
        </p:txBody>
      </p:sp>
      <p:sp>
        <p:nvSpPr>
          <p:cNvPr id="4" name="Title 1"/>
          <p:cNvSpPr txBox="1">
            <a:spLocks/>
          </p:cNvSpPr>
          <p:nvPr/>
        </p:nvSpPr>
        <p:spPr>
          <a:xfrm>
            <a:off x="228600" y="1066800"/>
            <a:ext cx="8534400" cy="990600"/>
          </a:xfrm>
          <a:prstGeom prst="rect">
            <a:avLst/>
          </a:prstGeom>
        </p:spPr>
        <p:txBody>
          <a:bodyPr>
            <a:noAutofit/>
          </a:bodyPr>
          <a:lstStyle>
            <a:lvl1pPr algn="r" rtl="0" eaLnBrk="0" fontAlgn="base" hangingPunct="0">
              <a:spcBef>
                <a:spcPct val="0"/>
              </a:spcBef>
              <a:spcAft>
                <a:spcPct val="0"/>
              </a:spcAft>
              <a:defRPr sz="3300">
                <a:solidFill>
                  <a:schemeClr val="tx2"/>
                </a:solidFill>
                <a:latin typeface="+mj-lt"/>
                <a:ea typeface="ＭＳ Ｐゴシック" pitchFamily="-65" charset="-128"/>
                <a:cs typeface="ＭＳ Ｐゴシック" pitchFamily="-65" charset="-128"/>
              </a:defRPr>
            </a:lvl1pPr>
            <a:lvl2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2pPr>
            <a:lvl3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3pPr>
            <a:lvl4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4pPr>
            <a:lvl5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5pPr>
            <a:lvl6pPr marL="457200" algn="r" rtl="0" fontAlgn="base">
              <a:spcBef>
                <a:spcPct val="0"/>
              </a:spcBef>
              <a:spcAft>
                <a:spcPct val="0"/>
              </a:spcAft>
              <a:defRPr sz="3300">
                <a:solidFill>
                  <a:schemeClr val="tx2"/>
                </a:solidFill>
                <a:latin typeface="Optima LT Std" pitchFamily="-106" charset="0"/>
              </a:defRPr>
            </a:lvl6pPr>
            <a:lvl7pPr marL="914400" algn="r" rtl="0" fontAlgn="base">
              <a:spcBef>
                <a:spcPct val="0"/>
              </a:spcBef>
              <a:spcAft>
                <a:spcPct val="0"/>
              </a:spcAft>
              <a:defRPr sz="3300">
                <a:solidFill>
                  <a:schemeClr val="tx2"/>
                </a:solidFill>
                <a:latin typeface="Optima LT Std" pitchFamily="-106" charset="0"/>
              </a:defRPr>
            </a:lvl7pPr>
            <a:lvl8pPr marL="1371600" algn="r" rtl="0" fontAlgn="base">
              <a:spcBef>
                <a:spcPct val="0"/>
              </a:spcBef>
              <a:spcAft>
                <a:spcPct val="0"/>
              </a:spcAft>
              <a:defRPr sz="3300">
                <a:solidFill>
                  <a:schemeClr val="tx2"/>
                </a:solidFill>
                <a:latin typeface="Optima LT Std" pitchFamily="-106" charset="0"/>
              </a:defRPr>
            </a:lvl8pPr>
            <a:lvl9pPr marL="1828800" algn="r" rtl="0" fontAlgn="base">
              <a:spcBef>
                <a:spcPct val="0"/>
              </a:spcBef>
              <a:spcAft>
                <a:spcPct val="0"/>
              </a:spcAft>
              <a:defRPr sz="3300">
                <a:solidFill>
                  <a:schemeClr val="tx2"/>
                </a:solidFill>
                <a:latin typeface="Optima LT Std" pitchFamily="-106" charset="0"/>
              </a:defRPr>
            </a:lvl9pPr>
          </a:lstStyle>
          <a:p>
            <a:pPr algn="ctr"/>
            <a:endParaRPr lang="en-US" sz="3200" b="1" dirty="0">
              <a:latin typeface="Optima"/>
              <a:cs typeface="Optima"/>
            </a:endParaRPr>
          </a:p>
        </p:txBody>
      </p:sp>
    </p:spTree>
    <p:extLst>
      <p:ext uri="{BB962C8B-B14F-4D97-AF65-F5344CB8AC3E}">
        <p14:creationId xmlns:p14="http://schemas.microsoft.com/office/powerpoint/2010/main" val="407642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381000" y="1416050"/>
            <a:ext cx="8229600" cy="4495800"/>
          </a:xfrm>
        </p:spPr>
        <p:txBody>
          <a:bodyPr/>
          <a:lstStyle/>
          <a:p>
            <a:pPr eaLnBrk="1" hangingPunct="1"/>
            <a:r>
              <a:rPr lang="en-US" sz="2000" dirty="0"/>
              <a:t>Building Hope assists public charter schools with facility acquisition, </a:t>
            </a:r>
          </a:p>
          <a:p>
            <a:pPr eaLnBrk="1" hangingPunct="1"/>
            <a:r>
              <a:rPr lang="en-US" sz="2000" dirty="0"/>
              <a:t>renovation, construction, and financing. </a:t>
            </a:r>
          </a:p>
          <a:p>
            <a:pPr eaLnBrk="1" hangingPunct="1"/>
            <a:endParaRPr lang="en-US" sz="2000" dirty="0"/>
          </a:p>
          <a:p>
            <a:pPr eaLnBrk="1" hangingPunct="1"/>
            <a:r>
              <a:rPr lang="en-US" sz="2000" dirty="0"/>
              <a:t>Our services include:</a:t>
            </a:r>
          </a:p>
          <a:p>
            <a:pPr lvl="1" eaLnBrk="1" hangingPunct="1"/>
            <a:r>
              <a:rPr lang="en-US" sz="2000" dirty="0"/>
              <a:t>Real Estate Financing </a:t>
            </a:r>
          </a:p>
          <a:p>
            <a:pPr lvl="2" eaLnBrk="1" hangingPunct="1"/>
            <a:r>
              <a:rPr lang="en-US" sz="1600" dirty="0"/>
              <a:t>Direct Lending and Credit Enhancement</a:t>
            </a:r>
          </a:p>
          <a:p>
            <a:pPr lvl="1" eaLnBrk="1" hangingPunct="1"/>
            <a:r>
              <a:rPr lang="en-US" sz="2000" dirty="0"/>
              <a:t>Pro Bono Technical Assistance</a:t>
            </a:r>
          </a:p>
          <a:p>
            <a:pPr lvl="1" eaLnBrk="1" hangingPunct="1"/>
            <a:r>
              <a:rPr lang="en-US" sz="2000" dirty="0"/>
              <a:t>Incubator Facilities</a:t>
            </a:r>
          </a:p>
          <a:p>
            <a:pPr lvl="1" eaLnBrk="1" hangingPunct="1"/>
            <a:r>
              <a:rPr lang="en-US" sz="2000" dirty="0"/>
              <a:t>Project Management Services</a:t>
            </a:r>
          </a:p>
          <a:p>
            <a:pPr lvl="1" eaLnBrk="1" hangingPunct="1"/>
            <a:r>
              <a:rPr lang="en-US" sz="2000" dirty="0"/>
              <a:t>Business Services</a:t>
            </a:r>
          </a:p>
          <a:p>
            <a:pPr lvl="1" eaLnBrk="1" hangingPunct="1"/>
            <a:endParaRPr lang="en-US" sz="2000" dirty="0"/>
          </a:p>
        </p:txBody>
      </p:sp>
      <p:pic>
        <p:nvPicPr>
          <p:cNvPr id="3076" name="Picture 5" descr="BUILDING_HOPE_061120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6200"/>
            <a:ext cx="28956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33400" y="158750"/>
            <a:ext cx="8077200" cy="1143000"/>
          </a:xfrm>
        </p:spPr>
        <p:txBody>
          <a:bodyPr/>
          <a:lstStyle/>
          <a:p>
            <a:pPr algn="ctr"/>
            <a:r>
              <a:rPr lang="en-US" sz="2800" b="1" dirty="0"/>
              <a:t>The Role We Play</a:t>
            </a:r>
          </a:p>
        </p:txBody>
      </p:sp>
    </p:spTree>
    <p:extLst>
      <p:ext uri="{BB962C8B-B14F-4D97-AF65-F5344CB8AC3E}">
        <p14:creationId xmlns:p14="http://schemas.microsoft.com/office/powerpoint/2010/main" val="144280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57417"/>
            <a:ext cx="9829800" cy="1143000"/>
          </a:xfrm>
        </p:spPr>
        <p:txBody>
          <a:bodyPr/>
          <a:lstStyle/>
          <a:p>
            <a:pPr algn="ctr" eaLnBrk="1" hangingPunct="1"/>
            <a:r>
              <a:rPr lang="en-US" sz="2800" b="1" dirty="0"/>
              <a:t>History of Charter School Facilities in D.C.</a:t>
            </a:r>
          </a:p>
        </p:txBody>
      </p:sp>
      <p:grpSp>
        <p:nvGrpSpPr>
          <p:cNvPr id="4099" name="Group 15"/>
          <p:cNvGrpSpPr>
            <a:grpSpLocks/>
          </p:cNvGrpSpPr>
          <p:nvPr/>
        </p:nvGrpSpPr>
        <p:grpSpPr bwMode="auto">
          <a:xfrm>
            <a:off x="0" y="1348043"/>
            <a:ext cx="8915400" cy="3109913"/>
            <a:chOff x="48" y="1152"/>
            <a:chExt cx="5616" cy="1959"/>
          </a:xfrm>
        </p:grpSpPr>
        <p:sp>
          <p:nvSpPr>
            <p:cNvPr id="4100" name="Line 4"/>
            <p:cNvSpPr>
              <a:spLocks noChangeShapeType="1"/>
            </p:cNvSpPr>
            <p:nvPr/>
          </p:nvSpPr>
          <p:spPr bwMode="auto">
            <a:xfrm>
              <a:off x="288" y="1488"/>
              <a:ext cx="51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 name="Line 5"/>
            <p:cNvSpPr>
              <a:spLocks noChangeShapeType="1"/>
            </p:cNvSpPr>
            <p:nvPr/>
          </p:nvSpPr>
          <p:spPr bwMode="auto">
            <a:xfrm>
              <a:off x="624" y="1392"/>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 name="Line 6"/>
            <p:cNvSpPr>
              <a:spLocks noChangeShapeType="1"/>
            </p:cNvSpPr>
            <p:nvPr/>
          </p:nvSpPr>
          <p:spPr bwMode="auto">
            <a:xfrm>
              <a:off x="2304" y="1392"/>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 name="Line 7"/>
            <p:cNvSpPr>
              <a:spLocks noChangeShapeType="1"/>
            </p:cNvSpPr>
            <p:nvPr/>
          </p:nvSpPr>
          <p:spPr bwMode="auto">
            <a:xfrm>
              <a:off x="4704" y="1392"/>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 name="Text Box 8"/>
            <p:cNvSpPr txBox="1">
              <a:spLocks noChangeArrowheads="1"/>
            </p:cNvSpPr>
            <p:nvPr/>
          </p:nvSpPr>
          <p:spPr bwMode="auto">
            <a:xfrm>
              <a:off x="432"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0000CC"/>
                  </a:solidFill>
                </a:rPr>
                <a:t>1996</a:t>
              </a:r>
            </a:p>
          </p:txBody>
        </p:sp>
        <p:sp>
          <p:nvSpPr>
            <p:cNvPr id="4105" name="Text Box 9"/>
            <p:cNvSpPr txBox="1">
              <a:spLocks noChangeArrowheads="1"/>
            </p:cNvSpPr>
            <p:nvPr/>
          </p:nvSpPr>
          <p:spPr bwMode="auto">
            <a:xfrm>
              <a:off x="2016"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0000CC"/>
                  </a:solidFill>
                </a:rPr>
                <a:t>2002</a:t>
              </a:r>
            </a:p>
          </p:txBody>
        </p:sp>
        <p:sp>
          <p:nvSpPr>
            <p:cNvPr id="4106" name="Text Box 11"/>
            <p:cNvSpPr txBox="1">
              <a:spLocks noChangeArrowheads="1"/>
            </p:cNvSpPr>
            <p:nvPr/>
          </p:nvSpPr>
          <p:spPr bwMode="auto">
            <a:xfrm>
              <a:off x="4464" y="1152"/>
              <a:ext cx="5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0000CC"/>
                  </a:solidFill>
                </a:rPr>
                <a:t>2013</a:t>
              </a:r>
            </a:p>
          </p:txBody>
        </p:sp>
        <p:sp>
          <p:nvSpPr>
            <p:cNvPr id="4107" name="Text Box 12"/>
            <p:cNvSpPr txBox="1">
              <a:spLocks noChangeArrowheads="1"/>
            </p:cNvSpPr>
            <p:nvPr/>
          </p:nvSpPr>
          <p:spPr bwMode="auto">
            <a:xfrm>
              <a:off x="48" y="1632"/>
              <a:ext cx="129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dirty="0">
                  <a:latin typeface="Calibri" panose="020F0502020204030204" pitchFamily="34" charset="0"/>
                </a:rPr>
                <a:t>Whatever schools could find</a:t>
              </a:r>
            </a:p>
          </p:txBody>
        </p:sp>
        <p:sp>
          <p:nvSpPr>
            <p:cNvPr id="4108" name="Text Box 13"/>
            <p:cNvSpPr txBox="1">
              <a:spLocks noChangeArrowheads="1"/>
            </p:cNvSpPr>
            <p:nvPr/>
          </p:nvSpPr>
          <p:spPr bwMode="auto">
            <a:xfrm>
              <a:off x="1440" y="1680"/>
              <a:ext cx="2160"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Calibri" panose="020F0502020204030204" pitchFamily="34" charset="0"/>
                </a:rPr>
                <a:t>Strictly focused on </a:t>
              </a:r>
            </a:p>
            <a:p>
              <a:pPr eaLnBrk="1" hangingPunct="1"/>
              <a:r>
                <a:rPr lang="en-US" sz="2000" dirty="0">
                  <a:latin typeface="Calibri" panose="020F0502020204030204" pitchFamily="34" charset="0"/>
                </a:rPr>
                <a:t>commercial markets:</a:t>
              </a:r>
            </a:p>
            <a:p>
              <a:pPr eaLnBrk="1" hangingPunct="1">
                <a:spcBef>
                  <a:spcPts val="0"/>
                </a:spcBef>
                <a:buFont typeface="Arial" pitchFamily="34" charset="0"/>
                <a:buChar char="•"/>
              </a:pPr>
              <a:r>
                <a:rPr lang="en-US" sz="2000" dirty="0">
                  <a:latin typeface="Calibri" panose="020F0502020204030204" pitchFamily="34" charset="0"/>
                </a:rPr>
                <a:t>Office space/ Industrial parks</a:t>
              </a:r>
            </a:p>
            <a:p>
              <a:pPr eaLnBrk="1" hangingPunct="1">
                <a:spcBef>
                  <a:spcPts val="0"/>
                </a:spcBef>
                <a:buFont typeface="Arial" pitchFamily="34" charset="0"/>
                <a:buChar char="•"/>
              </a:pPr>
              <a:r>
                <a:rPr lang="en-US" sz="2000" dirty="0">
                  <a:latin typeface="Calibri" panose="020F0502020204030204" pitchFamily="34" charset="0"/>
                </a:rPr>
                <a:t>Churches/Community Center</a:t>
              </a:r>
            </a:p>
            <a:p>
              <a:pPr eaLnBrk="1" hangingPunct="1">
                <a:spcBef>
                  <a:spcPts val="0"/>
                </a:spcBef>
                <a:buFont typeface="Arial" pitchFamily="34" charset="0"/>
                <a:buChar char="•"/>
              </a:pPr>
              <a:r>
                <a:rPr lang="en-US" sz="2000" dirty="0">
                  <a:latin typeface="Calibri" panose="020F0502020204030204" pitchFamily="34" charset="0"/>
                </a:rPr>
                <a:t>Surplus DC School buildings</a:t>
              </a:r>
            </a:p>
          </p:txBody>
        </p:sp>
        <p:sp>
          <p:nvSpPr>
            <p:cNvPr id="4109" name="Text Box 14"/>
            <p:cNvSpPr txBox="1">
              <a:spLocks noChangeArrowheads="1"/>
            </p:cNvSpPr>
            <p:nvPr/>
          </p:nvSpPr>
          <p:spPr bwMode="auto">
            <a:xfrm>
              <a:off x="3696" y="1696"/>
              <a:ext cx="1968" cy="1415"/>
            </a:xfrm>
            <a:prstGeom prst="rect">
              <a:avLst/>
            </a:prstGeom>
            <a:noFill/>
            <a:ln>
              <a:noFill/>
            </a:ln>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0"/>
                </a:spcBef>
                <a:defRPr/>
              </a:pPr>
              <a:r>
                <a:rPr lang="en-US" sz="2000" dirty="0">
                  <a:latin typeface="Calibri" panose="020F0502020204030204" pitchFamily="34" charset="0"/>
                </a:rPr>
                <a:t>Focused on reuse of   former DCPS locations:</a:t>
              </a:r>
            </a:p>
            <a:p>
              <a:pPr eaLnBrk="1" hangingPunct="1">
                <a:spcBef>
                  <a:spcPts val="0"/>
                </a:spcBef>
                <a:buFont typeface="Arial" pitchFamily="34" charset="0"/>
                <a:buChar char="•"/>
                <a:defRPr/>
              </a:pPr>
              <a:r>
                <a:rPr lang="en-US" sz="2000" dirty="0">
                  <a:latin typeface="Calibri" panose="020F0502020204030204" pitchFamily="34" charset="0"/>
                </a:rPr>
                <a:t>Incubator space </a:t>
              </a:r>
            </a:p>
            <a:p>
              <a:pPr eaLnBrk="1" hangingPunct="1">
                <a:spcBef>
                  <a:spcPts val="0"/>
                </a:spcBef>
                <a:buFont typeface="Arial" pitchFamily="34" charset="0"/>
                <a:buChar char="•"/>
                <a:defRPr/>
              </a:pPr>
              <a:r>
                <a:rPr lang="en-US" sz="2000" dirty="0">
                  <a:latin typeface="Calibri" panose="020F0502020204030204" pitchFamily="34" charset="0"/>
                </a:rPr>
                <a:t>Co-location with DCPS</a:t>
              </a:r>
            </a:p>
            <a:p>
              <a:pPr eaLnBrk="1" hangingPunct="1">
                <a:spcBef>
                  <a:spcPts val="0"/>
                </a:spcBef>
                <a:buFont typeface="Arial" pitchFamily="34" charset="0"/>
                <a:buChar char="•"/>
                <a:defRPr/>
              </a:pPr>
              <a:r>
                <a:rPr lang="en-US" sz="2000" dirty="0">
                  <a:latin typeface="Calibri" panose="020F0502020204030204" pitchFamily="34" charset="0"/>
                </a:rPr>
                <a:t>Lease of surplus DCPS buildings</a:t>
              </a:r>
            </a:p>
            <a:p>
              <a:pPr eaLnBrk="1" hangingPunct="1">
                <a:spcBef>
                  <a:spcPts val="0"/>
                </a:spcBef>
                <a:buFont typeface="Arial" pitchFamily="34" charset="0"/>
                <a:buChar char="•"/>
                <a:defRPr/>
              </a:pPr>
              <a:r>
                <a:rPr lang="en-US" sz="2000" dirty="0">
                  <a:latin typeface="Calibri" panose="020F0502020204030204" pitchFamily="34" charset="0"/>
                </a:rPr>
                <a:t>Commercial market</a:t>
              </a:r>
            </a:p>
          </p:txBody>
        </p:sp>
      </p:grpSp>
      <p:sp>
        <p:nvSpPr>
          <p:cNvPr id="2" name="Rectangle 1"/>
          <p:cNvSpPr/>
          <p:nvPr/>
        </p:nvSpPr>
        <p:spPr>
          <a:xfrm>
            <a:off x="304800" y="4667071"/>
            <a:ext cx="8229600" cy="1200329"/>
          </a:xfrm>
          <a:prstGeom prst="rect">
            <a:avLst/>
          </a:prstGeom>
        </p:spPr>
        <p:txBody>
          <a:bodyPr wrap="square">
            <a:spAutoFit/>
          </a:bodyPr>
          <a:lstStyle/>
          <a:p>
            <a:pPr marL="0" indent="0">
              <a:spcBef>
                <a:spcPts val="0"/>
              </a:spcBef>
            </a:pPr>
            <a:r>
              <a:rPr lang="en-US" dirty="0"/>
              <a:t>There are many groups that specialize in charter school facilities. </a:t>
            </a:r>
          </a:p>
          <a:p>
            <a:pPr marL="457200" indent="-457200">
              <a:spcBef>
                <a:spcPts val="0"/>
              </a:spcBef>
              <a:buFont typeface="+mj-lt"/>
              <a:buAutoNum type="arabicPeriod"/>
            </a:pPr>
            <a:r>
              <a:rPr lang="en-US" dirty="0"/>
              <a:t>We recommend you talk with experienced professionals </a:t>
            </a:r>
          </a:p>
          <a:p>
            <a:pPr marL="457200" indent="-457200">
              <a:spcBef>
                <a:spcPts val="0"/>
              </a:spcBef>
              <a:buFont typeface="+mj-lt"/>
              <a:buAutoNum type="arabicPeriod"/>
            </a:pPr>
            <a:r>
              <a:rPr lang="en-US" dirty="0"/>
              <a:t>Talk to other charter schools that have been in your situation</a:t>
            </a:r>
          </a:p>
        </p:txBody>
      </p:sp>
    </p:spTree>
    <p:extLst>
      <p:ext uri="{BB962C8B-B14F-4D97-AF65-F5344CB8AC3E}">
        <p14:creationId xmlns:p14="http://schemas.microsoft.com/office/powerpoint/2010/main" val="217084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103" y="178005"/>
            <a:ext cx="5181600" cy="1143000"/>
          </a:xfrm>
        </p:spPr>
        <p:txBody>
          <a:bodyPr/>
          <a:lstStyle/>
          <a:p>
            <a:pPr algn="ctr"/>
            <a:r>
              <a:rPr lang="en-US" sz="2800" b="1" dirty="0"/>
              <a:t>D.C</a:t>
            </a:r>
            <a:r>
              <a:rPr lang="en-US" dirty="0"/>
              <a:t>. </a:t>
            </a:r>
            <a:r>
              <a:rPr lang="en-US" sz="2800" b="1" dirty="0"/>
              <a:t>Charter</a:t>
            </a:r>
            <a:r>
              <a:rPr lang="en-US" dirty="0"/>
              <a:t> </a:t>
            </a:r>
            <a:r>
              <a:rPr lang="en-US" sz="2800" b="1" dirty="0"/>
              <a:t>School</a:t>
            </a:r>
            <a:r>
              <a:rPr lang="en-US" dirty="0"/>
              <a:t> </a:t>
            </a:r>
            <a:r>
              <a:rPr lang="en-US" sz="2800" b="1" dirty="0"/>
              <a:t>Solutions</a:t>
            </a:r>
          </a:p>
        </p:txBody>
      </p:sp>
      <p:sp>
        <p:nvSpPr>
          <p:cNvPr id="5" name="Content Placeholder 4"/>
          <p:cNvSpPr>
            <a:spLocks noGrp="1"/>
          </p:cNvSpPr>
          <p:nvPr>
            <p:ph sz="half" idx="1"/>
          </p:nvPr>
        </p:nvSpPr>
        <p:spPr>
          <a:xfrm>
            <a:off x="1551431" y="1642873"/>
            <a:ext cx="3810000" cy="3429000"/>
          </a:xfrm>
        </p:spPr>
        <p:txBody>
          <a:bodyPr/>
          <a:lstStyle/>
          <a:p>
            <a:r>
              <a:rPr lang="en-US" sz="2400" dirty="0"/>
              <a:t>Commercial Space/ </a:t>
            </a:r>
          </a:p>
          <a:p>
            <a:r>
              <a:rPr lang="en-US" sz="2400" dirty="0"/>
              <a:t>New Development </a:t>
            </a:r>
          </a:p>
          <a:p>
            <a:endParaRPr lang="en-US" sz="2400" dirty="0"/>
          </a:p>
          <a:p>
            <a:endParaRPr lang="en-US" sz="2400" dirty="0"/>
          </a:p>
          <a:p>
            <a:r>
              <a:rPr lang="en-US" sz="2400" dirty="0"/>
              <a:t>Community Facility </a:t>
            </a:r>
          </a:p>
          <a:p>
            <a:r>
              <a:rPr lang="en-US" sz="2400" dirty="0"/>
              <a:t>Lease</a:t>
            </a:r>
          </a:p>
        </p:txBody>
      </p:sp>
      <p:sp>
        <p:nvSpPr>
          <p:cNvPr id="8" name="Content Placeholder 7"/>
          <p:cNvSpPr>
            <a:spLocks noGrp="1"/>
          </p:cNvSpPr>
          <p:nvPr>
            <p:ph sz="half" idx="2"/>
          </p:nvPr>
        </p:nvSpPr>
        <p:spPr>
          <a:xfrm>
            <a:off x="5056631" y="1642873"/>
            <a:ext cx="3810000" cy="3276600"/>
          </a:xfrm>
        </p:spPr>
        <p:txBody>
          <a:bodyPr/>
          <a:lstStyle/>
          <a:p>
            <a:r>
              <a:rPr lang="en-US" sz="2400" dirty="0"/>
              <a:t>DCPS Disposition </a:t>
            </a:r>
          </a:p>
          <a:p>
            <a:r>
              <a:rPr lang="en-US" sz="2400" dirty="0"/>
              <a:t>process</a:t>
            </a:r>
          </a:p>
          <a:p>
            <a:endParaRPr lang="en-US" sz="2400" dirty="0"/>
          </a:p>
          <a:p>
            <a:endParaRPr lang="en-US" sz="2400" dirty="0"/>
          </a:p>
          <a:p>
            <a:r>
              <a:rPr lang="en-US" sz="2400" dirty="0"/>
              <a:t>Incubator Initiative</a:t>
            </a:r>
          </a:p>
        </p:txBody>
      </p:sp>
      <p:sp>
        <p:nvSpPr>
          <p:cNvPr id="4" name="Title 1"/>
          <p:cNvSpPr txBox="1">
            <a:spLocks/>
          </p:cNvSpPr>
          <p:nvPr/>
        </p:nvSpPr>
        <p:spPr>
          <a:xfrm>
            <a:off x="228600" y="1066800"/>
            <a:ext cx="8534400" cy="990600"/>
          </a:xfrm>
          <a:prstGeom prst="rect">
            <a:avLst/>
          </a:prstGeom>
        </p:spPr>
        <p:txBody>
          <a:bodyPr>
            <a:noAutofit/>
          </a:bodyPr>
          <a:lstStyle>
            <a:lvl1pPr algn="r" rtl="0" eaLnBrk="0" fontAlgn="base" hangingPunct="0">
              <a:spcBef>
                <a:spcPct val="0"/>
              </a:spcBef>
              <a:spcAft>
                <a:spcPct val="0"/>
              </a:spcAft>
              <a:defRPr sz="3300">
                <a:solidFill>
                  <a:schemeClr val="tx2"/>
                </a:solidFill>
                <a:latin typeface="+mj-lt"/>
                <a:ea typeface="ＭＳ Ｐゴシック" pitchFamily="-65" charset="-128"/>
                <a:cs typeface="ＭＳ Ｐゴシック" pitchFamily="-65" charset="-128"/>
              </a:defRPr>
            </a:lvl1pPr>
            <a:lvl2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2pPr>
            <a:lvl3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3pPr>
            <a:lvl4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4pPr>
            <a:lvl5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5pPr>
            <a:lvl6pPr marL="457200" algn="r" rtl="0" fontAlgn="base">
              <a:spcBef>
                <a:spcPct val="0"/>
              </a:spcBef>
              <a:spcAft>
                <a:spcPct val="0"/>
              </a:spcAft>
              <a:defRPr sz="3300">
                <a:solidFill>
                  <a:schemeClr val="tx2"/>
                </a:solidFill>
                <a:latin typeface="Optima LT Std" pitchFamily="-106" charset="0"/>
              </a:defRPr>
            </a:lvl6pPr>
            <a:lvl7pPr marL="914400" algn="r" rtl="0" fontAlgn="base">
              <a:spcBef>
                <a:spcPct val="0"/>
              </a:spcBef>
              <a:spcAft>
                <a:spcPct val="0"/>
              </a:spcAft>
              <a:defRPr sz="3300">
                <a:solidFill>
                  <a:schemeClr val="tx2"/>
                </a:solidFill>
                <a:latin typeface="Optima LT Std" pitchFamily="-106" charset="0"/>
              </a:defRPr>
            </a:lvl7pPr>
            <a:lvl8pPr marL="1371600" algn="r" rtl="0" fontAlgn="base">
              <a:spcBef>
                <a:spcPct val="0"/>
              </a:spcBef>
              <a:spcAft>
                <a:spcPct val="0"/>
              </a:spcAft>
              <a:defRPr sz="3300">
                <a:solidFill>
                  <a:schemeClr val="tx2"/>
                </a:solidFill>
                <a:latin typeface="Optima LT Std" pitchFamily="-106" charset="0"/>
              </a:defRPr>
            </a:lvl8pPr>
            <a:lvl9pPr marL="1828800" algn="r" rtl="0" fontAlgn="base">
              <a:spcBef>
                <a:spcPct val="0"/>
              </a:spcBef>
              <a:spcAft>
                <a:spcPct val="0"/>
              </a:spcAft>
              <a:defRPr sz="3300">
                <a:solidFill>
                  <a:schemeClr val="tx2"/>
                </a:solidFill>
                <a:latin typeface="Optima LT Std" pitchFamily="-106" charset="0"/>
              </a:defRPr>
            </a:lvl9pPr>
          </a:lstStyle>
          <a:p>
            <a:pPr algn="ctr"/>
            <a:endParaRPr lang="en-US" sz="3200" b="1" dirty="0">
              <a:latin typeface="Optima"/>
              <a:cs typeface="Optima"/>
            </a:endParaRPr>
          </a:p>
        </p:txBody>
      </p:sp>
      <p:cxnSp>
        <p:nvCxnSpPr>
          <p:cNvPr id="7" name="Straight Connector 6"/>
          <p:cNvCxnSpPr/>
          <p:nvPr/>
        </p:nvCxnSpPr>
        <p:spPr bwMode="auto">
          <a:xfrm>
            <a:off x="4751831" y="1490473"/>
            <a:ext cx="0" cy="3429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H="1">
            <a:off x="1475231" y="3166873"/>
            <a:ext cx="6629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657600" y="5481935"/>
            <a:ext cx="2514600" cy="461665"/>
          </a:xfrm>
          <a:prstGeom prst="rect">
            <a:avLst/>
          </a:prstGeom>
          <a:noFill/>
        </p:spPr>
        <p:txBody>
          <a:bodyPr wrap="square" rtlCol="0">
            <a:spAutoFit/>
          </a:bodyPr>
          <a:lstStyle/>
          <a:p>
            <a:r>
              <a:rPr lang="en-US" b="1" i="1" dirty="0"/>
              <a:t>Building Supply</a:t>
            </a:r>
          </a:p>
        </p:txBody>
      </p:sp>
      <p:sp>
        <p:nvSpPr>
          <p:cNvPr id="14" name="TextBox 13"/>
          <p:cNvSpPr txBox="1"/>
          <p:nvPr/>
        </p:nvSpPr>
        <p:spPr>
          <a:xfrm>
            <a:off x="1932431" y="5071873"/>
            <a:ext cx="2362200" cy="461665"/>
          </a:xfrm>
          <a:prstGeom prst="rect">
            <a:avLst/>
          </a:prstGeom>
          <a:noFill/>
        </p:spPr>
        <p:txBody>
          <a:bodyPr wrap="square" rtlCol="0">
            <a:spAutoFit/>
          </a:bodyPr>
          <a:lstStyle/>
          <a:p>
            <a:r>
              <a:rPr lang="en-US" i="1" dirty="0"/>
              <a:t>Private Facility</a:t>
            </a:r>
          </a:p>
        </p:txBody>
      </p:sp>
      <p:sp>
        <p:nvSpPr>
          <p:cNvPr id="15" name="TextBox 14"/>
          <p:cNvSpPr txBox="1"/>
          <p:nvPr/>
        </p:nvSpPr>
        <p:spPr>
          <a:xfrm>
            <a:off x="5361431" y="5071873"/>
            <a:ext cx="2209800" cy="461665"/>
          </a:xfrm>
          <a:prstGeom prst="rect">
            <a:avLst/>
          </a:prstGeom>
          <a:noFill/>
        </p:spPr>
        <p:txBody>
          <a:bodyPr wrap="square" rtlCol="0">
            <a:spAutoFit/>
          </a:bodyPr>
          <a:lstStyle/>
          <a:p>
            <a:r>
              <a:rPr lang="en-US" i="1" dirty="0"/>
              <a:t>Public Facility</a:t>
            </a:r>
          </a:p>
        </p:txBody>
      </p:sp>
      <p:sp>
        <p:nvSpPr>
          <p:cNvPr id="16" name="TextBox 15"/>
          <p:cNvSpPr txBox="1"/>
          <p:nvPr/>
        </p:nvSpPr>
        <p:spPr>
          <a:xfrm rot="16200000">
            <a:off x="-922835" y="2931466"/>
            <a:ext cx="2362199" cy="461665"/>
          </a:xfrm>
          <a:prstGeom prst="rect">
            <a:avLst/>
          </a:prstGeom>
          <a:noFill/>
        </p:spPr>
        <p:txBody>
          <a:bodyPr wrap="square" rtlCol="0">
            <a:spAutoFit/>
          </a:bodyPr>
          <a:lstStyle/>
          <a:p>
            <a:r>
              <a:rPr lang="en-US" b="1" i="1" dirty="0"/>
              <a:t>School Demand</a:t>
            </a:r>
          </a:p>
        </p:txBody>
      </p:sp>
      <p:sp>
        <p:nvSpPr>
          <p:cNvPr id="17" name="TextBox 16"/>
          <p:cNvSpPr txBox="1"/>
          <p:nvPr/>
        </p:nvSpPr>
        <p:spPr>
          <a:xfrm rot="16200000">
            <a:off x="257148" y="2098957"/>
            <a:ext cx="1221433" cy="461665"/>
          </a:xfrm>
          <a:prstGeom prst="rect">
            <a:avLst/>
          </a:prstGeom>
          <a:noFill/>
        </p:spPr>
        <p:txBody>
          <a:bodyPr wrap="square" rtlCol="0">
            <a:spAutoFit/>
          </a:bodyPr>
          <a:lstStyle/>
          <a:p>
            <a:r>
              <a:rPr lang="en-US" i="1" dirty="0"/>
              <a:t>Mature</a:t>
            </a:r>
          </a:p>
        </p:txBody>
      </p:sp>
      <p:sp>
        <p:nvSpPr>
          <p:cNvPr id="18" name="TextBox 17"/>
          <p:cNvSpPr txBox="1"/>
          <p:nvPr/>
        </p:nvSpPr>
        <p:spPr>
          <a:xfrm rot="16200000">
            <a:off x="29666" y="3774242"/>
            <a:ext cx="1676399" cy="461665"/>
          </a:xfrm>
          <a:prstGeom prst="rect">
            <a:avLst/>
          </a:prstGeom>
          <a:noFill/>
        </p:spPr>
        <p:txBody>
          <a:bodyPr wrap="square" rtlCol="0">
            <a:spAutoFit/>
          </a:bodyPr>
          <a:lstStyle/>
          <a:p>
            <a:r>
              <a:rPr lang="en-US" i="1" dirty="0"/>
              <a:t>Early Stage</a:t>
            </a:r>
          </a:p>
        </p:txBody>
      </p:sp>
      <p:cxnSp>
        <p:nvCxnSpPr>
          <p:cNvPr id="20" name="Straight Connector 19"/>
          <p:cNvCxnSpPr/>
          <p:nvPr/>
        </p:nvCxnSpPr>
        <p:spPr bwMode="auto">
          <a:xfrm flipH="1">
            <a:off x="1475231" y="4919473"/>
            <a:ext cx="6629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75231" y="1490473"/>
            <a:ext cx="0" cy="3429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H="1">
            <a:off x="1475231" y="1490473"/>
            <a:ext cx="6629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8104631" y="1490473"/>
            <a:ext cx="0" cy="3429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5805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447801"/>
            <a:ext cx="8686800" cy="4267200"/>
          </a:xfrm>
        </p:spPr>
        <p:txBody>
          <a:bodyPr>
            <a:normAutofit/>
          </a:bodyPr>
          <a:lstStyle/>
          <a:p>
            <a:r>
              <a:rPr lang="en-US" sz="2000" dirty="0"/>
              <a:t>General rules of thumb:</a:t>
            </a:r>
          </a:p>
          <a:p>
            <a:pPr marL="457200" indent="-457200">
              <a:buFont typeface="+mj-lt"/>
              <a:buAutoNum type="arabicPeriod"/>
            </a:pPr>
            <a:r>
              <a:rPr lang="en-US" sz="2000" dirty="0"/>
              <a:t>100 SF per student</a:t>
            </a:r>
          </a:p>
          <a:p>
            <a:pPr marL="457200" indent="-457200">
              <a:buFont typeface="+mj-lt"/>
              <a:buAutoNum type="arabicPeriod"/>
            </a:pPr>
            <a:r>
              <a:rPr lang="en-US" sz="2000" dirty="0"/>
              <a:t>Space planning exercise with an architect</a:t>
            </a:r>
          </a:p>
          <a:p>
            <a:pPr lvl="1">
              <a:buFont typeface="Arial" pitchFamily="34" charset="0"/>
              <a:buChar char="•"/>
            </a:pPr>
            <a:r>
              <a:rPr lang="en-US" sz="2000" dirty="0"/>
              <a:t>There are a few architects that specialize in charter schools. Building Hope’s Technical Assistance Center can help facilitate this process for free</a:t>
            </a:r>
          </a:p>
          <a:p>
            <a:pPr lvl="1">
              <a:buFont typeface="Arial" pitchFamily="34" charset="0"/>
              <a:buChar char="•"/>
            </a:pPr>
            <a:endParaRPr lang="en-US" sz="2000" dirty="0"/>
          </a:p>
          <a:p>
            <a:r>
              <a:rPr lang="en-US" sz="2000" dirty="0"/>
              <a:t>There are charter school facility specialists:</a:t>
            </a:r>
          </a:p>
          <a:p>
            <a:pPr>
              <a:buFont typeface="Arial" pitchFamily="34" charset="0"/>
              <a:buChar char="•"/>
            </a:pPr>
            <a:r>
              <a:rPr lang="en-US" sz="2000" dirty="0"/>
              <a:t>They can help with the brokerage process and new site development from the ground up.</a:t>
            </a:r>
          </a:p>
          <a:p>
            <a:pPr>
              <a:buFont typeface="Arial" pitchFamily="34" charset="0"/>
              <a:buChar char="•"/>
            </a:pPr>
            <a:r>
              <a:rPr lang="en-US" sz="2000" dirty="0"/>
              <a:t>We recommend you do not enter into an exclusive relationship with a broker. There are too many stories of schools who regret that decision. </a:t>
            </a:r>
          </a:p>
          <a:p>
            <a:pPr lvl="1">
              <a:buFont typeface="Arial" pitchFamily="34" charset="0"/>
              <a:buChar char="•"/>
            </a:pPr>
            <a:endParaRPr lang="en-US" sz="2000" dirty="0"/>
          </a:p>
        </p:txBody>
      </p:sp>
      <p:sp>
        <p:nvSpPr>
          <p:cNvPr id="7" name="Title 1"/>
          <p:cNvSpPr>
            <a:spLocks noGrp="1"/>
          </p:cNvSpPr>
          <p:nvPr>
            <p:ph type="title"/>
          </p:nvPr>
        </p:nvSpPr>
        <p:spPr>
          <a:xfrm>
            <a:off x="457200" y="152400"/>
            <a:ext cx="8229600" cy="1143000"/>
          </a:xfrm>
        </p:spPr>
        <p:txBody>
          <a:bodyPr>
            <a:normAutofit/>
          </a:bodyPr>
          <a:lstStyle/>
          <a:p>
            <a:pPr algn="ctr"/>
            <a:r>
              <a:rPr lang="en-US" sz="2800" b="1" dirty="0"/>
              <a:t>Determining Space</a:t>
            </a:r>
            <a:r>
              <a:rPr lang="en-US" sz="2800" dirty="0"/>
              <a:t> </a:t>
            </a:r>
            <a:r>
              <a:rPr lang="en-US" sz="2800" b="1" dirty="0"/>
              <a:t>Needs</a:t>
            </a:r>
          </a:p>
        </p:txBody>
      </p:sp>
    </p:spTree>
    <p:extLst>
      <p:ext uri="{BB962C8B-B14F-4D97-AF65-F5344CB8AC3E}">
        <p14:creationId xmlns:p14="http://schemas.microsoft.com/office/powerpoint/2010/main" val="356381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7000"/>
            <a:ext cx="4191000" cy="1143000"/>
          </a:xfrm>
        </p:spPr>
        <p:txBody>
          <a:bodyPr/>
          <a:lstStyle/>
          <a:p>
            <a:pPr algn="ctr"/>
            <a:r>
              <a:rPr lang="en-US" sz="2800" b="1" dirty="0"/>
              <a:t>Facility</a:t>
            </a:r>
            <a:r>
              <a:rPr lang="en-US" dirty="0"/>
              <a:t> </a:t>
            </a:r>
            <a:r>
              <a:rPr lang="en-US" sz="2800" b="1" dirty="0"/>
              <a:t>Budgeting</a:t>
            </a:r>
          </a:p>
        </p:txBody>
      </p:sp>
      <p:sp>
        <p:nvSpPr>
          <p:cNvPr id="5" name="Content Placeholder 4"/>
          <p:cNvSpPr>
            <a:spLocks noGrp="1"/>
          </p:cNvSpPr>
          <p:nvPr>
            <p:ph idx="1"/>
          </p:nvPr>
        </p:nvSpPr>
        <p:spPr>
          <a:xfrm>
            <a:off x="457200" y="1279144"/>
            <a:ext cx="7924800" cy="4800600"/>
          </a:xfrm>
        </p:spPr>
        <p:txBody>
          <a:bodyPr/>
          <a:lstStyle/>
          <a:p>
            <a:r>
              <a:rPr lang="en-US" sz="2000" dirty="0"/>
              <a:t>There are rules of thumb for facility costs:</a:t>
            </a:r>
          </a:p>
          <a:p>
            <a:pPr>
              <a:buFont typeface="Arial" pitchFamily="34" charset="0"/>
              <a:buChar char="•"/>
            </a:pPr>
            <a:r>
              <a:rPr lang="en-US" sz="2000" dirty="0"/>
              <a:t>Everything below is under the assumption of 100 square feet per student used for a building space.</a:t>
            </a:r>
          </a:p>
          <a:p>
            <a:pPr>
              <a:buFont typeface="Arial" pitchFamily="34" charset="0"/>
              <a:buChar char="•"/>
            </a:pPr>
            <a:r>
              <a:rPr lang="en-US" sz="2000" dirty="0"/>
              <a:t>Keep the annual facility costs (including operating costs) below the $3,072 per student facility funding level.</a:t>
            </a:r>
          </a:p>
          <a:p>
            <a:pPr>
              <a:buFont typeface="Arial" pitchFamily="34" charset="0"/>
              <a:buChar char="•"/>
            </a:pPr>
            <a:r>
              <a:rPr lang="en-US" sz="2000" dirty="0"/>
              <a:t>Operating costs average $7/SF or $700 per student. That leaves roughly $2,300 for lease/mortgage.</a:t>
            </a:r>
          </a:p>
          <a:p>
            <a:pPr>
              <a:buFont typeface="Arial" pitchFamily="34" charset="0"/>
              <a:buChar char="•"/>
            </a:pPr>
            <a:r>
              <a:rPr lang="en-US" sz="2000" dirty="0"/>
              <a:t>Renovation on existing property: construction costs range from $150-$190 per SF or up to $19,000 per student.</a:t>
            </a:r>
          </a:p>
          <a:p>
            <a:pPr>
              <a:buFont typeface="Arial" pitchFamily="34" charset="0"/>
              <a:buChar char="•"/>
            </a:pPr>
            <a:r>
              <a:rPr lang="en-US" sz="2000" dirty="0"/>
              <a:t>Brand new development: construction costs range from $250-$350 per SF or up to 35,000 per student.</a:t>
            </a:r>
          </a:p>
          <a:p>
            <a:pPr>
              <a:buFont typeface="Arial" pitchFamily="34" charset="0"/>
              <a:buChar char="•"/>
            </a:pPr>
            <a:r>
              <a:rPr lang="en-US" sz="2000" dirty="0"/>
              <a:t>Lease rates should be no more than $23 per SF for built space, or much less for space requiring build outs. </a:t>
            </a:r>
          </a:p>
        </p:txBody>
      </p:sp>
    </p:spTree>
    <p:extLst>
      <p:ext uri="{BB962C8B-B14F-4D97-AF65-F5344CB8AC3E}">
        <p14:creationId xmlns:p14="http://schemas.microsoft.com/office/powerpoint/2010/main" val="254044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0" y="457200"/>
            <a:ext cx="4343400" cy="762000"/>
          </a:xfrm>
          <a:prstGeom prst="rect">
            <a:avLst/>
          </a:prstGeom>
        </p:spPr>
        <p:txBody>
          <a:bodyPr/>
          <a:lstStyle>
            <a:lvl1pPr algn="r" rtl="0" eaLnBrk="0" fontAlgn="base" hangingPunct="0">
              <a:spcBef>
                <a:spcPct val="0"/>
              </a:spcBef>
              <a:spcAft>
                <a:spcPct val="0"/>
              </a:spcAft>
              <a:defRPr sz="3300">
                <a:solidFill>
                  <a:schemeClr val="tx2"/>
                </a:solidFill>
                <a:latin typeface="+mj-lt"/>
                <a:ea typeface="ＭＳ Ｐゴシック" pitchFamily="-65" charset="-128"/>
                <a:cs typeface="ＭＳ Ｐゴシック" pitchFamily="-65" charset="-128"/>
              </a:defRPr>
            </a:lvl1pPr>
            <a:lvl2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2pPr>
            <a:lvl3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3pPr>
            <a:lvl4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4pPr>
            <a:lvl5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5pPr>
            <a:lvl6pPr marL="457200" algn="r" rtl="0" fontAlgn="base">
              <a:spcBef>
                <a:spcPct val="0"/>
              </a:spcBef>
              <a:spcAft>
                <a:spcPct val="0"/>
              </a:spcAft>
              <a:defRPr sz="3300">
                <a:solidFill>
                  <a:schemeClr val="tx2"/>
                </a:solidFill>
                <a:latin typeface="Optima LT Std" pitchFamily="-106" charset="0"/>
              </a:defRPr>
            </a:lvl6pPr>
            <a:lvl7pPr marL="914400" algn="r" rtl="0" fontAlgn="base">
              <a:spcBef>
                <a:spcPct val="0"/>
              </a:spcBef>
              <a:spcAft>
                <a:spcPct val="0"/>
              </a:spcAft>
              <a:defRPr sz="3300">
                <a:solidFill>
                  <a:schemeClr val="tx2"/>
                </a:solidFill>
                <a:latin typeface="Optima LT Std" pitchFamily="-106" charset="0"/>
              </a:defRPr>
            </a:lvl7pPr>
            <a:lvl8pPr marL="1371600" algn="r" rtl="0" fontAlgn="base">
              <a:spcBef>
                <a:spcPct val="0"/>
              </a:spcBef>
              <a:spcAft>
                <a:spcPct val="0"/>
              </a:spcAft>
              <a:defRPr sz="3300">
                <a:solidFill>
                  <a:schemeClr val="tx2"/>
                </a:solidFill>
                <a:latin typeface="Optima LT Std" pitchFamily="-106" charset="0"/>
              </a:defRPr>
            </a:lvl8pPr>
            <a:lvl9pPr marL="1828800" algn="r" rtl="0" fontAlgn="base">
              <a:spcBef>
                <a:spcPct val="0"/>
              </a:spcBef>
              <a:spcAft>
                <a:spcPct val="0"/>
              </a:spcAft>
              <a:defRPr sz="3300">
                <a:solidFill>
                  <a:schemeClr val="tx2"/>
                </a:solidFill>
                <a:latin typeface="Optima LT Std" pitchFamily="-106" charset="0"/>
              </a:defRPr>
            </a:lvl9pPr>
          </a:lstStyle>
          <a:p>
            <a:pPr algn="ctr"/>
            <a:r>
              <a:rPr lang="en-US" sz="2800" b="1" dirty="0">
                <a:latin typeface="Calibri" pitchFamily="34" charset="0"/>
              </a:rPr>
              <a:t>What can you afford?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990600"/>
            <a:ext cx="7620000" cy="4912798"/>
          </a:xfrm>
          <a:prstGeom prst="rect">
            <a:avLst/>
          </a:prstGeom>
        </p:spPr>
      </p:pic>
    </p:spTree>
    <p:extLst>
      <p:ext uri="{BB962C8B-B14F-4D97-AF65-F5344CB8AC3E}">
        <p14:creationId xmlns:p14="http://schemas.microsoft.com/office/powerpoint/2010/main" val="303833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381000"/>
            <a:ext cx="6735124" cy="647700"/>
          </a:xfrm>
          <a:prstGeom prst="rect">
            <a:avLst/>
          </a:prstGeom>
        </p:spPr>
        <p:txBody>
          <a:bodyPr/>
          <a:lstStyle>
            <a:lvl1pPr algn="r" rtl="0" eaLnBrk="0" fontAlgn="base" hangingPunct="0">
              <a:spcBef>
                <a:spcPct val="0"/>
              </a:spcBef>
              <a:spcAft>
                <a:spcPct val="0"/>
              </a:spcAft>
              <a:defRPr sz="3300">
                <a:solidFill>
                  <a:schemeClr val="tx2"/>
                </a:solidFill>
                <a:latin typeface="+mj-lt"/>
                <a:ea typeface="ＭＳ Ｐゴシック" pitchFamily="-65" charset="-128"/>
                <a:cs typeface="ＭＳ Ｐゴシック" pitchFamily="-65" charset="-128"/>
              </a:defRPr>
            </a:lvl1pPr>
            <a:lvl2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2pPr>
            <a:lvl3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3pPr>
            <a:lvl4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4pPr>
            <a:lvl5pPr algn="r" rtl="0" eaLnBrk="0" fontAlgn="base" hangingPunct="0">
              <a:spcBef>
                <a:spcPct val="0"/>
              </a:spcBef>
              <a:spcAft>
                <a:spcPct val="0"/>
              </a:spcAft>
              <a:defRPr sz="3300">
                <a:solidFill>
                  <a:schemeClr val="tx2"/>
                </a:solidFill>
                <a:latin typeface="Optima LT Std" pitchFamily="-106" charset="0"/>
                <a:ea typeface="ＭＳ Ｐゴシック" pitchFamily="-65" charset="-128"/>
                <a:cs typeface="ＭＳ Ｐゴシック" pitchFamily="-65" charset="-128"/>
              </a:defRPr>
            </a:lvl5pPr>
            <a:lvl6pPr marL="457200" algn="r" rtl="0" fontAlgn="base">
              <a:spcBef>
                <a:spcPct val="0"/>
              </a:spcBef>
              <a:spcAft>
                <a:spcPct val="0"/>
              </a:spcAft>
              <a:defRPr sz="3300">
                <a:solidFill>
                  <a:schemeClr val="tx2"/>
                </a:solidFill>
                <a:latin typeface="Optima LT Std" pitchFamily="-106" charset="0"/>
              </a:defRPr>
            </a:lvl6pPr>
            <a:lvl7pPr marL="914400" algn="r" rtl="0" fontAlgn="base">
              <a:spcBef>
                <a:spcPct val="0"/>
              </a:spcBef>
              <a:spcAft>
                <a:spcPct val="0"/>
              </a:spcAft>
              <a:defRPr sz="3300">
                <a:solidFill>
                  <a:schemeClr val="tx2"/>
                </a:solidFill>
                <a:latin typeface="Optima LT Std" pitchFamily="-106" charset="0"/>
              </a:defRPr>
            </a:lvl7pPr>
            <a:lvl8pPr marL="1371600" algn="r" rtl="0" fontAlgn="base">
              <a:spcBef>
                <a:spcPct val="0"/>
              </a:spcBef>
              <a:spcAft>
                <a:spcPct val="0"/>
              </a:spcAft>
              <a:defRPr sz="3300">
                <a:solidFill>
                  <a:schemeClr val="tx2"/>
                </a:solidFill>
                <a:latin typeface="Optima LT Std" pitchFamily="-106" charset="0"/>
              </a:defRPr>
            </a:lvl8pPr>
            <a:lvl9pPr marL="1828800" algn="r" rtl="0" fontAlgn="base">
              <a:spcBef>
                <a:spcPct val="0"/>
              </a:spcBef>
              <a:spcAft>
                <a:spcPct val="0"/>
              </a:spcAft>
              <a:defRPr sz="3300">
                <a:solidFill>
                  <a:schemeClr val="tx2"/>
                </a:solidFill>
                <a:latin typeface="Optima LT Std" pitchFamily="-106" charset="0"/>
              </a:defRPr>
            </a:lvl9pPr>
          </a:lstStyle>
          <a:p>
            <a:pPr algn="ctr"/>
            <a:r>
              <a:rPr lang="en-US" sz="2800" b="1" dirty="0">
                <a:latin typeface="Calibri" pitchFamily="34" charset="0"/>
              </a:rPr>
              <a:t>Sample</a:t>
            </a:r>
            <a:r>
              <a:rPr lang="en-US" dirty="0"/>
              <a:t> </a:t>
            </a:r>
            <a:r>
              <a:rPr lang="en-US" sz="2800" b="1" dirty="0">
                <a:latin typeface="Calibri" pitchFamily="34" charset="0"/>
              </a:rPr>
              <a:t>Project</a:t>
            </a:r>
            <a:r>
              <a:rPr lang="en-US" dirty="0"/>
              <a:t> </a:t>
            </a:r>
            <a:r>
              <a:rPr lang="en-US" sz="2800" b="1" dirty="0">
                <a:latin typeface="Calibri" pitchFamily="34" charset="0"/>
              </a:rPr>
              <a:t>Sources</a:t>
            </a:r>
            <a:r>
              <a:rPr lang="en-US" dirty="0"/>
              <a:t> </a:t>
            </a:r>
            <a:r>
              <a:rPr lang="en-US" sz="2800" b="1" dirty="0">
                <a:latin typeface="Calibri" pitchFamily="34" charset="0"/>
              </a:rPr>
              <a:t>and</a:t>
            </a:r>
            <a:r>
              <a:rPr lang="en-US" dirty="0"/>
              <a:t> </a:t>
            </a:r>
            <a:r>
              <a:rPr lang="en-US" sz="2800" b="1" dirty="0">
                <a:latin typeface="Calibri" pitchFamily="34" charset="0"/>
              </a:rPr>
              <a:t>Uses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47800"/>
            <a:ext cx="9296400" cy="3858664"/>
          </a:xfrm>
          <a:prstGeom prst="rect">
            <a:avLst/>
          </a:prstGeom>
        </p:spPr>
      </p:pic>
    </p:spTree>
    <p:extLst>
      <p:ext uri="{BB962C8B-B14F-4D97-AF65-F5344CB8AC3E}">
        <p14:creationId xmlns:p14="http://schemas.microsoft.com/office/powerpoint/2010/main" val="383446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077200" cy="1143000"/>
          </a:xfrm>
        </p:spPr>
        <p:txBody>
          <a:bodyPr/>
          <a:lstStyle/>
          <a:p>
            <a:pPr algn="ctr"/>
            <a:r>
              <a:rPr lang="en-US" sz="2800" b="1" dirty="0"/>
              <a:t>Incubator Initiative</a:t>
            </a:r>
          </a:p>
        </p:txBody>
      </p:sp>
      <p:sp>
        <p:nvSpPr>
          <p:cNvPr id="10243" name="Content Placeholder 2"/>
          <p:cNvSpPr>
            <a:spLocks noGrp="1"/>
          </p:cNvSpPr>
          <p:nvPr>
            <p:ph idx="1"/>
          </p:nvPr>
        </p:nvSpPr>
        <p:spPr>
          <a:xfrm>
            <a:off x="76200" y="1371600"/>
            <a:ext cx="8991600" cy="4191000"/>
          </a:xfrm>
        </p:spPr>
        <p:txBody>
          <a:bodyPr/>
          <a:lstStyle/>
          <a:p>
            <a:pPr>
              <a:buFont typeface="Arial" panose="020B0604020202020204" pitchFamily="34" charset="0"/>
              <a:buChar char="•"/>
            </a:pPr>
            <a:r>
              <a:rPr lang="en-US" sz="2000" dirty="0"/>
              <a:t>For start-ups, this may be the best </a:t>
            </a:r>
            <a:r>
              <a:rPr lang="en-US" sz="2000" b="1" dirty="0">
                <a:solidFill>
                  <a:schemeClr val="tx2"/>
                </a:solidFill>
              </a:rPr>
              <a:t>alternative</a:t>
            </a:r>
            <a:r>
              <a:rPr lang="en-US" sz="2000" dirty="0"/>
              <a:t> – quality space at affordable price</a:t>
            </a:r>
          </a:p>
          <a:p>
            <a:pPr>
              <a:buFont typeface="Arial" panose="020B0604020202020204" pitchFamily="34" charset="0"/>
              <a:buChar char="•"/>
            </a:pPr>
            <a:endParaRPr lang="en-US" sz="2000" dirty="0"/>
          </a:p>
          <a:p>
            <a:pPr>
              <a:buFont typeface="Arial" panose="020B0604020202020204" pitchFamily="34" charset="0"/>
              <a:buChar char="•"/>
            </a:pPr>
            <a:r>
              <a:rPr lang="en-US" sz="2000" dirty="0"/>
              <a:t>Public/private partnership between Building Hope and OSSE</a:t>
            </a:r>
          </a:p>
          <a:p>
            <a:pPr>
              <a:buFont typeface="Arial" panose="020B0604020202020204" pitchFamily="34" charset="0"/>
              <a:buChar char="•"/>
            </a:pPr>
            <a:endParaRPr lang="en-US" sz="2000" dirty="0"/>
          </a:p>
          <a:p>
            <a:pPr>
              <a:buFont typeface="Arial" panose="020B0604020202020204" pitchFamily="34" charset="0"/>
              <a:buChar char="•"/>
            </a:pPr>
            <a:r>
              <a:rPr lang="en-US" sz="2000" dirty="0"/>
              <a:t>Goal is to provide short term, affordable space for start up charter schools</a:t>
            </a:r>
          </a:p>
          <a:p>
            <a:pPr>
              <a:buFont typeface="Arial" panose="020B0604020202020204" pitchFamily="34" charset="0"/>
              <a:buChar char="•"/>
            </a:pPr>
            <a:endParaRPr lang="en-US" sz="2000" dirty="0"/>
          </a:p>
          <a:p>
            <a:pPr>
              <a:buFont typeface="Arial" panose="020B0604020202020204" pitchFamily="34" charset="0"/>
              <a:buChar char="•"/>
            </a:pPr>
            <a:r>
              <a:rPr lang="en-US" sz="2000" dirty="0"/>
              <a:t>Rent is based on (facilities allowance x number of students - 20% withholding) This is for new schools to use on other facilities-related items</a:t>
            </a:r>
          </a:p>
          <a:p>
            <a:endParaRPr lang="en-US" sz="2000" dirty="0"/>
          </a:p>
          <a:p>
            <a:pPr>
              <a:buFont typeface="Arial" panose="020B0604020202020204" pitchFamily="34" charset="0"/>
              <a:buChar char="•"/>
            </a:pPr>
            <a:r>
              <a:rPr lang="en-US" sz="2000" dirty="0"/>
              <a:t>Rent is full service and includes all costs except phone and internet, security, </a:t>
            </a:r>
          </a:p>
          <a:p>
            <a:r>
              <a:rPr lang="en-US" sz="2000" dirty="0"/>
              <a:t>	and furniture and fixtures.</a:t>
            </a:r>
          </a:p>
          <a:p>
            <a:pPr>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262817756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Optima LT Std"/>
        <a:ea typeface=""/>
        <a:cs typeface=""/>
      </a:majorFont>
      <a:minorFont>
        <a:latin typeface="Optim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6169</TotalTime>
  <Words>907</Words>
  <Application>Microsoft Macintosh PowerPoint</Application>
  <PresentationFormat>On-screen Show (4:3)</PresentationFormat>
  <Paragraphs>159</Paragraphs>
  <Slides>15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Arial</vt:lpstr>
      <vt:lpstr>Arial Hebrew</vt:lpstr>
      <vt:lpstr>Calibri</vt:lpstr>
      <vt:lpstr>Optima</vt:lpstr>
      <vt:lpstr>Optima LT Std</vt:lpstr>
      <vt:lpstr>Times</vt:lpstr>
      <vt:lpstr>Webdings</vt:lpstr>
      <vt:lpstr>Blank Presentation</vt:lpstr>
      <vt:lpstr>PowerPoint Presentation</vt:lpstr>
      <vt:lpstr>The Role We Play</vt:lpstr>
      <vt:lpstr>History of Charter School Facilities in D.C.</vt:lpstr>
      <vt:lpstr>D.C. Charter School Solutions</vt:lpstr>
      <vt:lpstr>Determining Space Needs</vt:lpstr>
      <vt:lpstr>Facility Budgeting</vt:lpstr>
      <vt:lpstr>PowerPoint Presentation</vt:lpstr>
      <vt:lpstr>PowerPoint Presentation</vt:lpstr>
      <vt:lpstr>Incubator Initiative</vt:lpstr>
      <vt:lpstr>Incubator Initiative (cont’d)</vt:lpstr>
      <vt:lpstr>Real Estate Financing</vt:lpstr>
      <vt:lpstr>Real Estate Financing (cont’d)</vt:lpstr>
      <vt:lpstr>Lender’s Needs</vt:lpstr>
      <vt:lpstr>Lender’s Needs (cont’d)</vt:lpstr>
      <vt:lpstr>Resource Centers</vt:lpstr>
    </vt:vector>
  </TitlesOfParts>
  <Company>FOCUS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Cane</dc:creator>
  <cp:lastModifiedBy>St. Hilaire, Sybil</cp:lastModifiedBy>
  <cp:revision>169</cp:revision>
  <cp:lastPrinted>2014-06-12T08:07:23Z</cp:lastPrinted>
  <dcterms:created xsi:type="dcterms:W3CDTF">2010-11-09T16:10:48Z</dcterms:created>
  <dcterms:modified xsi:type="dcterms:W3CDTF">2018-08-28T21:21:52Z</dcterms:modified>
</cp:coreProperties>
</file>