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</p:sldMasterIdLst>
  <p:notesMasterIdLst>
    <p:notesMasterId r:id="rId25"/>
  </p:notesMasterIdLst>
  <p:sldIdLst>
    <p:sldId id="256" r:id="rId5"/>
    <p:sldId id="1930" r:id="rId6"/>
    <p:sldId id="1905" r:id="rId7"/>
    <p:sldId id="1916" r:id="rId8"/>
    <p:sldId id="1920" r:id="rId9"/>
    <p:sldId id="1919" r:id="rId10"/>
    <p:sldId id="1923" r:id="rId11"/>
    <p:sldId id="1915" r:id="rId12"/>
    <p:sldId id="1910" r:id="rId13"/>
    <p:sldId id="1927" r:id="rId14"/>
    <p:sldId id="1929" r:id="rId15"/>
    <p:sldId id="1925" r:id="rId16"/>
    <p:sldId id="1926" r:id="rId17"/>
    <p:sldId id="1928" r:id="rId18"/>
    <p:sldId id="1906" r:id="rId19"/>
    <p:sldId id="1907" r:id="rId20"/>
    <p:sldId id="1908" r:id="rId21"/>
    <p:sldId id="1909" r:id="rId22"/>
    <p:sldId id="1900" r:id="rId23"/>
    <p:sldId id="19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AA382B-51C6-F508-DAB2-2987BD9D7628}" name="Garcia, Michelle (OJP)" initials="GM(" userId="S::Michelle.Garcia2@usdoj.gov::a4646e74-323b-47cd-83e5-c5216049c447" providerId="AD"/>
  <p188:author id="{F6585E36-5259-0B9C-A607-851AFF60705C}" name="Guest User" initials="GU" userId="9d77a05883d5d3a4" providerId="Windows Live"/>
  <p188:author id="{C143C24B-5048-42C2-8FC6-9E1EA2DF02EA}" name="Qazilbash, Ruby (OJP)" initials="QR(" userId="S::Ruby.Qazilbash@usdoj.gov::c7132c59-efcf-4d15-abdc-e72f2cb218d2" providerId="AD"/>
  <p188:author id="{2FB16E66-73AF-F305-3302-2D48CF3BAF70}" name="Griffith, Elizabeth (OJP)" initials="GE(" userId="S::Elizabeth.Griffith@usdoj.gov::3a1c9e9c-c609-49fe-bd2b-0ff27074f831" providerId="AD"/>
  <p188:author id="{29E6D59A-08AB-C9DC-5884-38AEE8B1895E}" name="Browning, Katharine (OJP)" initials="BK(" userId="S::Katharine.Browning@usdoj.gov::47dcd0bf-8329-4b66-b246-d5e4c8368fd7" providerId="AD"/>
  <p188:author id="{5189C6EB-FB5A-8A4F-1E4E-322A15CB7583}" name="Mona Mangat" initials="MM" userId="S::MMangat@lisc.org::f0e17e01-4e8d-4891-bb12-93c4f948d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rling Strmel" initials="SS" lastIdx="1" clrIdx="0">
    <p:extLst>
      <p:ext uri="{19B8F6BF-5375-455C-9EA6-DF929625EA0E}">
        <p15:presenceInfo xmlns:p15="http://schemas.microsoft.com/office/powerpoint/2012/main" userId="S::sstrmel@iir.com::fff686f5-45a0-4303-bb1d-cb2089190c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7CA"/>
    <a:srgbClr val="FFBC29"/>
    <a:srgbClr val="1D384C"/>
    <a:srgbClr val="F4C946"/>
    <a:srgbClr val="113E7B"/>
    <a:srgbClr val="F3941F"/>
    <a:srgbClr val="0000FF"/>
    <a:srgbClr val="00A5DF"/>
    <a:srgbClr val="9BDBE9"/>
    <a:srgbClr val="011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3846" autoAdjust="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97B50-E819-4979-A4BD-4E89F4768D8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75369D-FC2A-4C91-9012-EE5E6CA2C115}">
      <dgm:prSet phldrT="[Text]" custT="1"/>
      <dgm:spPr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Arial Nova Cond" panose="020B0506020202020204" pitchFamily="34" charset="0"/>
            </a:rPr>
            <a:t>Stakeholder Partnership</a:t>
          </a:r>
        </a:p>
      </dgm:t>
    </dgm:pt>
    <dgm:pt modelId="{DA85841A-625B-4935-863D-C29CC06C2DD6}" type="parTrans" cxnId="{FFD6785C-3366-4919-9607-6F33A5CCAE6B}">
      <dgm:prSet/>
      <dgm:spPr/>
      <dgm:t>
        <a:bodyPr/>
        <a:lstStyle/>
        <a:p>
          <a:endParaRPr lang="en-US"/>
        </a:p>
      </dgm:t>
    </dgm:pt>
    <dgm:pt modelId="{C0C7DFD9-BBE5-429B-8E12-037DCCB76F31}" type="sibTrans" cxnId="{FFD6785C-3366-4919-9607-6F33A5CCAE6B}">
      <dgm:prSet/>
      <dgm:spPr>
        <a:ln w="19050"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0A0F060B-E3F3-4B7D-A57E-E5A40BD15C08}">
      <dgm:prSet phldrT="[Text]" custT="1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Arial Nova Cond" panose="020B0506020202020204" pitchFamily="34" charset="0"/>
            </a:rPr>
            <a:t>Build CVIPI Capacity</a:t>
          </a:r>
        </a:p>
      </dgm:t>
    </dgm:pt>
    <dgm:pt modelId="{261848D1-36AB-4D85-9CB5-9C80802C5890}" type="parTrans" cxnId="{2F37AE72-99BA-4A4A-9EDB-1E5DA55510EB}">
      <dgm:prSet/>
      <dgm:spPr/>
      <dgm:t>
        <a:bodyPr/>
        <a:lstStyle/>
        <a:p>
          <a:endParaRPr lang="en-US"/>
        </a:p>
      </dgm:t>
    </dgm:pt>
    <dgm:pt modelId="{EF0508D8-1440-493B-9894-58AEB9443210}" type="sibTrans" cxnId="{2F37AE72-99BA-4A4A-9EDB-1E5DA55510EB}">
      <dgm:prSet/>
      <dgm:spPr>
        <a:ln w="19050"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DF379617-9173-4136-A00D-2D1C63D670ED}">
      <dgm:prSet phldrT="[Text]" custT="1"/>
      <dgm:spPr>
        <a:solidFill>
          <a:srgbClr val="FFBC2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Arial Nova Cond" panose="020B0506020202020204" pitchFamily="34" charset="0"/>
            </a:rPr>
            <a:t>Determine CVIPI Approach</a:t>
          </a:r>
        </a:p>
      </dgm:t>
    </dgm:pt>
    <dgm:pt modelId="{A1A532A1-3F8D-4E13-A36F-33FA54A5CFDD}" type="parTrans" cxnId="{3B7A7369-5AA5-423E-8C89-E27687F04E49}">
      <dgm:prSet/>
      <dgm:spPr/>
      <dgm:t>
        <a:bodyPr/>
        <a:lstStyle/>
        <a:p>
          <a:endParaRPr lang="en-US"/>
        </a:p>
      </dgm:t>
    </dgm:pt>
    <dgm:pt modelId="{B56FA9FC-4F37-4F5F-B831-C1339CA09F8A}" type="sibTrans" cxnId="{3B7A7369-5AA5-423E-8C89-E27687F04E49}">
      <dgm:prSet/>
      <dgm:spPr>
        <a:ln w="19050"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4C8BA4A5-28DE-429F-9B96-171BBFA4C7C8}">
      <dgm:prSet phldrT="[Text]" custT="1"/>
      <dgm:spPr>
        <a:solidFill>
          <a:srgbClr val="113E7B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Arial Nova Cond" panose="020B0506020202020204" pitchFamily="34" charset="0"/>
            </a:rPr>
            <a:t>Program Evolution / Sustainability</a:t>
          </a:r>
        </a:p>
      </dgm:t>
    </dgm:pt>
    <dgm:pt modelId="{0EC0B391-EEDB-4B6B-B57B-6693340074BC}" type="parTrans" cxnId="{1A3A7CB5-21AD-4032-967B-EE7D33281CE7}">
      <dgm:prSet/>
      <dgm:spPr/>
      <dgm:t>
        <a:bodyPr/>
        <a:lstStyle/>
        <a:p>
          <a:endParaRPr lang="en-US"/>
        </a:p>
      </dgm:t>
    </dgm:pt>
    <dgm:pt modelId="{AAAECFDF-47F7-440D-A54D-B4AEF4ABF2C9}" type="sibTrans" cxnId="{1A3A7CB5-21AD-4032-967B-EE7D33281CE7}">
      <dgm:prSet/>
      <dgm:spPr>
        <a:ln w="19050"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1A4A70E3-00AB-407B-A0F4-07F68F683A1E}">
      <dgm:prSet phldrT="[Text]" custT="1"/>
      <dgm:spPr>
        <a:solidFill>
          <a:srgbClr val="1C67CA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Arial Nova Cond" panose="020B0506020202020204" pitchFamily="34" charset="0"/>
            </a:rPr>
            <a:t>Community Engagement</a:t>
          </a:r>
        </a:p>
      </dgm:t>
    </dgm:pt>
    <dgm:pt modelId="{E1BAA25F-D0FA-43CB-98DF-043646CCF707}" type="parTrans" cxnId="{11D1F2B3-E96F-4903-B77A-95AFDB9AA5D1}">
      <dgm:prSet/>
      <dgm:spPr/>
      <dgm:t>
        <a:bodyPr/>
        <a:lstStyle/>
        <a:p>
          <a:endParaRPr lang="en-US"/>
        </a:p>
      </dgm:t>
    </dgm:pt>
    <dgm:pt modelId="{9EA10DD4-8EDA-4786-922B-9230CA34D11D}" type="sibTrans" cxnId="{11D1F2B3-E96F-4903-B77A-95AFDB9AA5D1}">
      <dgm:prSet/>
      <dgm:spPr>
        <a:ln w="19050"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A6FA9845-3B96-43C7-A5FB-2B92659DEF39}">
      <dgm:prSet phldrT="[Text]" custT="1"/>
      <dgm:spPr>
        <a:solidFill>
          <a:srgbClr val="F3941F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Arial Nova Cond" panose="020B0506020202020204" pitchFamily="34" charset="0"/>
            </a:rPr>
            <a:t>Needs Assessment</a:t>
          </a:r>
        </a:p>
      </dgm:t>
    </dgm:pt>
    <dgm:pt modelId="{45F28338-F206-46A7-B167-76D72BB758C6}" type="parTrans" cxnId="{B3B95506-1983-4191-AB02-C381A4B0C975}">
      <dgm:prSet/>
      <dgm:spPr/>
      <dgm:t>
        <a:bodyPr/>
        <a:lstStyle/>
        <a:p>
          <a:endParaRPr lang="en-US"/>
        </a:p>
      </dgm:t>
    </dgm:pt>
    <dgm:pt modelId="{40ADA47B-07B1-4AE5-A7F6-7FB9A1D2578B}" type="sibTrans" cxnId="{B3B95506-1983-4191-AB02-C381A4B0C975}">
      <dgm:prSet/>
      <dgm:spPr>
        <a:ln w="19050"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E46512EB-EDB8-4874-9372-CC079D5542EB}" type="pres">
      <dgm:prSet presAssocID="{1BA97B50-E819-4979-A4BD-4E89F4768D8A}" presName="cycle" presStyleCnt="0">
        <dgm:presLayoutVars>
          <dgm:dir/>
          <dgm:resizeHandles val="exact"/>
        </dgm:presLayoutVars>
      </dgm:prSet>
      <dgm:spPr/>
    </dgm:pt>
    <dgm:pt modelId="{2C0074BF-D5BA-4E3A-9E58-A3FE6A6C6D4A}" type="pres">
      <dgm:prSet presAssocID="{2075369D-FC2A-4C91-9012-EE5E6CA2C115}" presName="node" presStyleLbl="node1" presStyleIdx="0" presStyleCnt="6">
        <dgm:presLayoutVars>
          <dgm:bulletEnabled val="1"/>
        </dgm:presLayoutVars>
      </dgm:prSet>
      <dgm:spPr/>
    </dgm:pt>
    <dgm:pt modelId="{CDD2B30A-1542-41E4-ACCD-4DAAD80FB368}" type="pres">
      <dgm:prSet presAssocID="{2075369D-FC2A-4C91-9012-EE5E6CA2C115}" presName="spNode" presStyleCnt="0"/>
      <dgm:spPr/>
    </dgm:pt>
    <dgm:pt modelId="{D748C9F1-7EB8-4AC4-89ED-AA3E915565CB}" type="pres">
      <dgm:prSet presAssocID="{C0C7DFD9-BBE5-429B-8E12-037DCCB76F31}" presName="sibTrans" presStyleLbl="sibTrans1D1" presStyleIdx="0" presStyleCnt="6"/>
      <dgm:spPr/>
    </dgm:pt>
    <dgm:pt modelId="{A66F28C2-F188-4D6A-9C7F-6AE7DEC71EF5}" type="pres">
      <dgm:prSet presAssocID="{0A0F060B-E3F3-4B7D-A57E-E5A40BD15C08}" presName="node" presStyleLbl="node1" presStyleIdx="1" presStyleCnt="6">
        <dgm:presLayoutVars>
          <dgm:bulletEnabled val="1"/>
        </dgm:presLayoutVars>
      </dgm:prSet>
      <dgm:spPr/>
    </dgm:pt>
    <dgm:pt modelId="{AE7593F7-6A9A-406C-B8AB-3D7B01B6DBE8}" type="pres">
      <dgm:prSet presAssocID="{0A0F060B-E3F3-4B7D-A57E-E5A40BD15C08}" presName="spNode" presStyleCnt="0"/>
      <dgm:spPr/>
    </dgm:pt>
    <dgm:pt modelId="{65484898-2B6F-448A-ADFB-B3665ABBF795}" type="pres">
      <dgm:prSet presAssocID="{EF0508D8-1440-493B-9894-58AEB9443210}" presName="sibTrans" presStyleLbl="sibTrans1D1" presStyleIdx="1" presStyleCnt="6"/>
      <dgm:spPr/>
    </dgm:pt>
    <dgm:pt modelId="{0CC117C6-46B9-493E-B2A6-00F21808D525}" type="pres">
      <dgm:prSet presAssocID="{DF379617-9173-4136-A00D-2D1C63D670ED}" presName="node" presStyleLbl="node1" presStyleIdx="2" presStyleCnt="6">
        <dgm:presLayoutVars>
          <dgm:bulletEnabled val="1"/>
        </dgm:presLayoutVars>
      </dgm:prSet>
      <dgm:spPr/>
    </dgm:pt>
    <dgm:pt modelId="{C97D0D7D-0638-4494-9BF1-8353CD5B3990}" type="pres">
      <dgm:prSet presAssocID="{DF379617-9173-4136-A00D-2D1C63D670ED}" presName="spNode" presStyleCnt="0"/>
      <dgm:spPr/>
    </dgm:pt>
    <dgm:pt modelId="{B68C0E36-0744-491F-8977-5527DF277F70}" type="pres">
      <dgm:prSet presAssocID="{B56FA9FC-4F37-4F5F-B831-C1339CA09F8A}" presName="sibTrans" presStyleLbl="sibTrans1D1" presStyleIdx="2" presStyleCnt="6"/>
      <dgm:spPr/>
    </dgm:pt>
    <dgm:pt modelId="{55FCA282-AD5B-4DB9-B351-4B94A10BD00A}" type="pres">
      <dgm:prSet presAssocID="{4C8BA4A5-28DE-429F-9B96-171BBFA4C7C8}" presName="node" presStyleLbl="node1" presStyleIdx="3" presStyleCnt="6">
        <dgm:presLayoutVars>
          <dgm:bulletEnabled val="1"/>
        </dgm:presLayoutVars>
      </dgm:prSet>
      <dgm:spPr/>
    </dgm:pt>
    <dgm:pt modelId="{020B4BB3-47CF-40DC-B28B-951D2406BB1A}" type="pres">
      <dgm:prSet presAssocID="{4C8BA4A5-28DE-429F-9B96-171BBFA4C7C8}" presName="spNode" presStyleCnt="0"/>
      <dgm:spPr/>
    </dgm:pt>
    <dgm:pt modelId="{24123657-3CEF-4088-B8F3-9E7EA9676D73}" type="pres">
      <dgm:prSet presAssocID="{AAAECFDF-47F7-440D-A54D-B4AEF4ABF2C9}" presName="sibTrans" presStyleLbl="sibTrans1D1" presStyleIdx="3" presStyleCnt="6"/>
      <dgm:spPr/>
    </dgm:pt>
    <dgm:pt modelId="{EDFBA97A-021F-495B-A3AD-4B05920F074E}" type="pres">
      <dgm:prSet presAssocID="{1A4A70E3-00AB-407B-A0F4-07F68F683A1E}" presName="node" presStyleLbl="node1" presStyleIdx="4" presStyleCnt="6">
        <dgm:presLayoutVars>
          <dgm:bulletEnabled val="1"/>
        </dgm:presLayoutVars>
      </dgm:prSet>
      <dgm:spPr/>
    </dgm:pt>
    <dgm:pt modelId="{7FB4B129-2DA7-40A4-9057-3844E135853B}" type="pres">
      <dgm:prSet presAssocID="{1A4A70E3-00AB-407B-A0F4-07F68F683A1E}" presName="spNode" presStyleCnt="0"/>
      <dgm:spPr/>
    </dgm:pt>
    <dgm:pt modelId="{04EBB711-23DA-4FA6-8685-CB843D63632A}" type="pres">
      <dgm:prSet presAssocID="{9EA10DD4-8EDA-4786-922B-9230CA34D11D}" presName="sibTrans" presStyleLbl="sibTrans1D1" presStyleIdx="4" presStyleCnt="6"/>
      <dgm:spPr/>
    </dgm:pt>
    <dgm:pt modelId="{F623CDDB-7C88-4F8E-AE73-42D75116B7F4}" type="pres">
      <dgm:prSet presAssocID="{A6FA9845-3B96-43C7-A5FB-2B92659DEF39}" presName="node" presStyleLbl="node1" presStyleIdx="5" presStyleCnt="6">
        <dgm:presLayoutVars>
          <dgm:bulletEnabled val="1"/>
        </dgm:presLayoutVars>
      </dgm:prSet>
      <dgm:spPr/>
    </dgm:pt>
    <dgm:pt modelId="{E0DFDE09-8470-41B0-AD4B-B3D761FCD87B}" type="pres">
      <dgm:prSet presAssocID="{A6FA9845-3B96-43C7-A5FB-2B92659DEF39}" presName="spNode" presStyleCnt="0"/>
      <dgm:spPr/>
    </dgm:pt>
    <dgm:pt modelId="{B8F4F4BF-4D10-41F4-8366-8D93B74875F6}" type="pres">
      <dgm:prSet presAssocID="{40ADA47B-07B1-4AE5-A7F6-7FB9A1D2578B}" presName="sibTrans" presStyleLbl="sibTrans1D1" presStyleIdx="5" presStyleCnt="6"/>
      <dgm:spPr/>
    </dgm:pt>
  </dgm:ptLst>
  <dgm:cxnLst>
    <dgm:cxn modelId="{5A0C4503-4251-41CB-9502-B3741A13FDA9}" type="presOf" srcId="{C0C7DFD9-BBE5-429B-8E12-037DCCB76F31}" destId="{D748C9F1-7EB8-4AC4-89ED-AA3E915565CB}" srcOrd="0" destOrd="0" presId="urn:microsoft.com/office/officeart/2005/8/layout/cycle5"/>
    <dgm:cxn modelId="{B3B95506-1983-4191-AB02-C381A4B0C975}" srcId="{1BA97B50-E819-4979-A4BD-4E89F4768D8A}" destId="{A6FA9845-3B96-43C7-A5FB-2B92659DEF39}" srcOrd="5" destOrd="0" parTransId="{45F28338-F206-46A7-B167-76D72BB758C6}" sibTransId="{40ADA47B-07B1-4AE5-A7F6-7FB9A1D2578B}"/>
    <dgm:cxn modelId="{ADDBA40C-89A0-443F-804E-44A51B24CF0F}" type="presOf" srcId="{B56FA9FC-4F37-4F5F-B831-C1339CA09F8A}" destId="{B68C0E36-0744-491F-8977-5527DF277F70}" srcOrd="0" destOrd="0" presId="urn:microsoft.com/office/officeart/2005/8/layout/cycle5"/>
    <dgm:cxn modelId="{213ED82E-B502-4D2D-9C34-2DF3F2BD7BF1}" type="presOf" srcId="{9EA10DD4-8EDA-4786-922B-9230CA34D11D}" destId="{04EBB711-23DA-4FA6-8685-CB843D63632A}" srcOrd="0" destOrd="0" presId="urn:microsoft.com/office/officeart/2005/8/layout/cycle5"/>
    <dgm:cxn modelId="{FFD6785C-3366-4919-9607-6F33A5CCAE6B}" srcId="{1BA97B50-E819-4979-A4BD-4E89F4768D8A}" destId="{2075369D-FC2A-4C91-9012-EE5E6CA2C115}" srcOrd="0" destOrd="0" parTransId="{DA85841A-625B-4935-863D-C29CC06C2DD6}" sibTransId="{C0C7DFD9-BBE5-429B-8E12-037DCCB76F31}"/>
    <dgm:cxn modelId="{8FC23A5F-9630-40C3-970F-EF14AF60B953}" type="presOf" srcId="{EF0508D8-1440-493B-9894-58AEB9443210}" destId="{65484898-2B6F-448A-ADFB-B3665ABBF795}" srcOrd="0" destOrd="0" presId="urn:microsoft.com/office/officeart/2005/8/layout/cycle5"/>
    <dgm:cxn modelId="{DC2A5D42-B9C3-4542-9085-EDBD519F170A}" type="presOf" srcId="{4C8BA4A5-28DE-429F-9B96-171BBFA4C7C8}" destId="{55FCA282-AD5B-4DB9-B351-4B94A10BD00A}" srcOrd="0" destOrd="0" presId="urn:microsoft.com/office/officeart/2005/8/layout/cycle5"/>
    <dgm:cxn modelId="{3DA44245-FB93-4B75-BCCA-A8DE83243E0A}" type="presOf" srcId="{AAAECFDF-47F7-440D-A54D-B4AEF4ABF2C9}" destId="{24123657-3CEF-4088-B8F3-9E7EA9676D73}" srcOrd="0" destOrd="0" presId="urn:microsoft.com/office/officeart/2005/8/layout/cycle5"/>
    <dgm:cxn modelId="{3B7A7369-5AA5-423E-8C89-E27687F04E49}" srcId="{1BA97B50-E819-4979-A4BD-4E89F4768D8A}" destId="{DF379617-9173-4136-A00D-2D1C63D670ED}" srcOrd="2" destOrd="0" parTransId="{A1A532A1-3F8D-4E13-A36F-33FA54A5CFDD}" sibTransId="{B56FA9FC-4F37-4F5F-B831-C1339CA09F8A}"/>
    <dgm:cxn modelId="{2F37AE72-99BA-4A4A-9EDB-1E5DA55510EB}" srcId="{1BA97B50-E819-4979-A4BD-4E89F4768D8A}" destId="{0A0F060B-E3F3-4B7D-A57E-E5A40BD15C08}" srcOrd="1" destOrd="0" parTransId="{261848D1-36AB-4D85-9CB5-9C80802C5890}" sibTransId="{EF0508D8-1440-493B-9894-58AEB9443210}"/>
    <dgm:cxn modelId="{3010897D-44A7-4B11-9DC1-98D8EF72BC4B}" type="presOf" srcId="{DF379617-9173-4136-A00D-2D1C63D670ED}" destId="{0CC117C6-46B9-493E-B2A6-00F21808D525}" srcOrd="0" destOrd="0" presId="urn:microsoft.com/office/officeart/2005/8/layout/cycle5"/>
    <dgm:cxn modelId="{93EF287F-3CB3-4EE9-89E1-CEC240129D92}" type="presOf" srcId="{40ADA47B-07B1-4AE5-A7F6-7FB9A1D2578B}" destId="{B8F4F4BF-4D10-41F4-8366-8D93B74875F6}" srcOrd="0" destOrd="0" presId="urn:microsoft.com/office/officeart/2005/8/layout/cycle5"/>
    <dgm:cxn modelId="{C16C9A96-20BE-4E1D-A5B0-F7F131DC0AF2}" type="presOf" srcId="{2075369D-FC2A-4C91-9012-EE5E6CA2C115}" destId="{2C0074BF-D5BA-4E3A-9E58-A3FE6A6C6D4A}" srcOrd="0" destOrd="0" presId="urn:microsoft.com/office/officeart/2005/8/layout/cycle5"/>
    <dgm:cxn modelId="{9CCAABAB-F739-4900-B515-65E0B4D03E0C}" type="presOf" srcId="{0A0F060B-E3F3-4B7D-A57E-E5A40BD15C08}" destId="{A66F28C2-F188-4D6A-9C7F-6AE7DEC71EF5}" srcOrd="0" destOrd="0" presId="urn:microsoft.com/office/officeart/2005/8/layout/cycle5"/>
    <dgm:cxn modelId="{11D1F2B3-E96F-4903-B77A-95AFDB9AA5D1}" srcId="{1BA97B50-E819-4979-A4BD-4E89F4768D8A}" destId="{1A4A70E3-00AB-407B-A0F4-07F68F683A1E}" srcOrd="4" destOrd="0" parTransId="{E1BAA25F-D0FA-43CB-98DF-043646CCF707}" sibTransId="{9EA10DD4-8EDA-4786-922B-9230CA34D11D}"/>
    <dgm:cxn modelId="{1A3A7CB5-21AD-4032-967B-EE7D33281CE7}" srcId="{1BA97B50-E819-4979-A4BD-4E89F4768D8A}" destId="{4C8BA4A5-28DE-429F-9B96-171BBFA4C7C8}" srcOrd="3" destOrd="0" parTransId="{0EC0B391-EEDB-4B6B-B57B-6693340074BC}" sibTransId="{AAAECFDF-47F7-440D-A54D-B4AEF4ABF2C9}"/>
    <dgm:cxn modelId="{D03478BA-7054-4EB0-BAA7-C1FEC06BE93A}" type="presOf" srcId="{1A4A70E3-00AB-407B-A0F4-07F68F683A1E}" destId="{EDFBA97A-021F-495B-A3AD-4B05920F074E}" srcOrd="0" destOrd="0" presId="urn:microsoft.com/office/officeart/2005/8/layout/cycle5"/>
    <dgm:cxn modelId="{8C2931F3-140F-465E-8DDE-2F7F18FB21B0}" type="presOf" srcId="{1BA97B50-E819-4979-A4BD-4E89F4768D8A}" destId="{E46512EB-EDB8-4874-9372-CC079D5542EB}" srcOrd="0" destOrd="0" presId="urn:microsoft.com/office/officeart/2005/8/layout/cycle5"/>
    <dgm:cxn modelId="{69D098F8-F70B-493F-91DF-C75ACF24220A}" type="presOf" srcId="{A6FA9845-3B96-43C7-A5FB-2B92659DEF39}" destId="{F623CDDB-7C88-4F8E-AE73-42D75116B7F4}" srcOrd="0" destOrd="0" presId="urn:microsoft.com/office/officeart/2005/8/layout/cycle5"/>
    <dgm:cxn modelId="{F6444A85-CE68-400D-8A2F-CC631F6A92D5}" type="presParOf" srcId="{E46512EB-EDB8-4874-9372-CC079D5542EB}" destId="{2C0074BF-D5BA-4E3A-9E58-A3FE6A6C6D4A}" srcOrd="0" destOrd="0" presId="urn:microsoft.com/office/officeart/2005/8/layout/cycle5"/>
    <dgm:cxn modelId="{E833D1DD-6B41-4520-B398-E824243B621F}" type="presParOf" srcId="{E46512EB-EDB8-4874-9372-CC079D5542EB}" destId="{CDD2B30A-1542-41E4-ACCD-4DAAD80FB368}" srcOrd="1" destOrd="0" presId="urn:microsoft.com/office/officeart/2005/8/layout/cycle5"/>
    <dgm:cxn modelId="{4D833F16-2BD4-4CD5-97AD-8D467F3907E4}" type="presParOf" srcId="{E46512EB-EDB8-4874-9372-CC079D5542EB}" destId="{D748C9F1-7EB8-4AC4-89ED-AA3E915565CB}" srcOrd="2" destOrd="0" presId="urn:microsoft.com/office/officeart/2005/8/layout/cycle5"/>
    <dgm:cxn modelId="{1581B242-677B-43D2-B92F-6CC5AF58529F}" type="presParOf" srcId="{E46512EB-EDB8-4874-9372-CC079D5542EB}" destId="{A66F28C2-F188-4D6A-9C7F-6AE7DEC71EF5}" srcOrd="3" destOrd="0" presId="urn:microsoft.com/office/officeart/2005/8/layout/cycle5"/>
    <dgm:cxn modelId="{67E882A5-7056-4B60-8F5E-A040195E411A}" type="presParOf" srcId="{E46512EB-EDB8-4874-9372-CC079D5542EB}" destId="{AE7593F7-6A9A-406C-B8AB-3D7B01B6DBE8}" srcOrd="4" destOrd="0" presId="urn:microsoft.com/office/officeart/2005/8/layout/cycle5"/>
    <dgm:cxn modelId="{55F96BDE-67CF-4C93-AE17-90AD1C6475F3}" type="presParOf" srcId="{E46512EB-EDB8-4874-9372-CC079D5542EB}" destId="{65484898-2B6F-448A-ADFB-B3665ABBF795}" srcOrd="5" destOrd="0" presId="urn:microsoft.com/office/officeart/2005/8/layout/cycle5"/>
    <dgm:cxn modelId="{435A47ED-3F33-4B3D-91DA-7B19636A5997}" type="presParOf" srcId="{E46512EB-EDB8-4874-9372-CC079D5542EB}" destId="{0CC117C6-46B9-493E-B2A6-00F21808D525}" srcOrd="6" destOrd="0" presId="urn:microsoft.com/office/officeart/2005/8/layout/cycle5"/>
    <dgm:cxn modelId="{D07CCFAA-6E11-473D-AED7-0013B1858F94}" type="presParOf" srcId="{E46512EB-EDB8-4874-9372-CC079D5542EB}" destId="{C97D0D7D-0638-4494-9BF1-8353CD5B3990}" srcOrd="7" destOrd="0" presId="urn:microsoft.com/office/officeart/2005/8/layout/cycle5"/>
    <dgm:cxn modelId="{18D257F2-7DB0-4983-963C-8B14BC76C73E}" type="presParOf" srcId="{E46512EB-EDB8-4874-9372-CC079D5542EB}" destId="{B68C0E36-0744-491F-8977-5527DF277F70}" srcOrd="8" destOrd="0" presId="urn:microsoft.com/office/officeart/2005/8/layout/cycle5"/>
    <dgm:cxn modelId="{68CB82B2-9D45-42AE-B6B1-4240986D2ACC}" type="presParOf" srcId="{E46512EB-EDB8-4874-9372-CC079D5542EB}" destId="{55FCA282-AD5B-4DB9-B351-4B94A10BD00A}" srcOrd="9" destOrd="0" presId="urn:microsoft.com/office/officeart/2005/8/layout/cycle5"/>
    <dgm:cxn modelId="{DF8C39CB-32D5-4E08-B860-608A7A481337}" type="presParOf" srcId="{E46512EB-EDB8-4874-9372-CC079D5542EB}" destId="{020B4BB3-47CF-40DC-B28B-951D2406BB1A}" srcOrd="10" destOrd="0" presId="urn:microsoft.com/office/officeart/2005/8/layout/cycle5"/>
    <dgm:cxn modelId="{90244B53-1F77-4DCD-924D-7AC1CF9BF808}" type="presParOf" srcId="{E46512EB-EDB8-4874-9372-CC079D5542EB}" destId="{24123657-3CEF-4088-B8F3-9E7EA9676D73}" srcOrd="11" destOrd="0" presId="urn:microsoft.com/office/officeart/2005/8/layout/cycle5"/>
    <dgm:cxn modelId="{B13EBE3F-777F-4259-B23B-C6C68815AB41}" type="presParOf" srcId="{E46512EB-EDB8-4874-9372-CC079D5542EB}" destId="{EDFBA97A-021F-495B-A3AD-4B05920F074E}" srcOrd="12" destOrd="0" presId="urn:microsoft.com/office/officeart/2005/8/layout/cycle5"/>
    <dgm:cxn modelId="{FA2CA1BC-7D26-459D-A87E-32AE51D9CB61}" type="presParOf" srcId="{E46512EB-EDB8-4874-9372-CC079D5542EB}" destId="{7FB4B129-2DA7-40A4-9057-3844E135853B}" srcOrd="13" destOrd="0" presId="urn:microsoft.com/office/officeart/2005/8/layout/cycle5"/>
    <dgm:cxn modelId="{D83E10CD-EFAB-4805-B378-A4BCFBAAD4FE}" type="presParOf" srcId="{E46512EB-EDB8-4874-9372-CC079D5542EB}" destId="{04EBB711-23DA-4FA6-8685-CB843D63632A}" srcOrd="14" destOrd="0" presId="urn:microsoft.com/office/officeart/2005/8/layout/cycle5"/>
    <dgm:cxn modelId="{AE0E8477-533C-4EB3-B8D2-9A180C3FAB21}" type="presParOf" srcId="{E46512EB-EDB8-4874-9372-CC079D5542EB}" destId="{F623CDDB-7C88-4F8E-AE73-42D75116B7F4}" srcOrd="15" destOrd="0" presId="urn:microsoft.com/office/officeart/2005/8/layout/cycle5"/>
    <dgm:cxn modelId="{CA0A29CB-477E-4269-BBBF-7DC10B38C8C3}" type="presParOf" srcId="{E46512EB-EDB8-4874-9372-CC079D5542EB}" destId="{E0DFDE09-8470-41B0-AD4B-B3D761FCD87B}" srcOrd="16" destOrd="0" presId="urn:microsoft.com/office/officeart/2005/8/layout/cycle5"/>
    <dgm:cxn modelId="{DA8633FD-0635-4D74-92F8-8F5E9F54B983}" type="presParOf" srcId="{E46512EB-EDB8-4874-9372-CC079D5542EB}" destId="{B8F4F4BF-4D10-41F4-8366-8D93B74875F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074BF-D5BA-4E3A-9E58-A3FE6A6C6D4A}">
      <dsp:nvSpPr>
        <dsp:cNvPr id="0" name=""/>
        <dsp:cNvSpPr/>
      </dsp:nvSpPr>
      <dsp:spPr>
        <a:xfrm>
          <a:off x="2991606" y="2286"/>
          <a:ext cx="1254601" cy="815491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ova Cond" panose="020B0506020202020204" pitchFamily="34" charset="0"/>
            </a:rPr>
            <a:t>Stakeholder Partnership</a:t>
          </a:r>
        </a:p>
      </dsp:txBody>
      <dsp:txXfrm>
        <a:off x="3031415" y="42095"/>
        <a:ext cx="1174983" cy="735873"/>
      </dsp:txXfrm>
    </dsp:sp>
    <dsp:sp modelId="{D748C9F1-7EB8-4AC4-89ED-AA3E915565CB}">
      <dsp:nvSpPr>
        <dsp:cNvPr id="0" name=""/>
        <dsp:cNvSpPr/>
      </dsp:nvSpPr>
      <dsp:spPr>
        <a:xfrm>
          <a:off x="1695184" y="410031"/>
          <a:ext cx="3847445" cy="3847445"/>
        </a:xfrm>
        <a:custGeom>
          <a:avLst/>
          <a:gdLst/>
          <a:ahLst/>
          <a:cxnLst/>
          <a:rect l="0" t="0" r="0" b="0"/>
          <a:pathLst>
            <a:path>
              <a:moveTo>
                <a:pt x="2709357" y="167736"/>
              </a:moveTo>
              <a:arcTo wR="1923722" hR="1923722" stAng="17646236" swAng="92575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F28C2-F188-4D6A-9C7F-6AE7DEC71EF5}">
      <dsp:nvSpPr>
        <dsp:cNvPr id="0" name=""/>
        <dsp:cNvSpPr/>
      </dsp:nvSpPr>
      <dsp:spPr>
        <a:xfrm>
          <a:off x="4657599" y="964147"/>
          <a:ext cx="1254601" cy="815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ova Cond" panose="020B0506020202020204" pitchFamily="34" charset="0"/>
            </a:rPr>
            <a:t>Build CVIPI Capacity</a:t>
          </a:r>
        </a:p>
      </dsp:txBody>
      <dsp:txXfrm>
        <a:off x="4697408" y="1003956"/>
        <a:ext cx="1174983" cy="735873"/>
      </dsp:txXfrm>
    </dsp:sp>
    <dsp:sp modelId="{65484898-2B6F-448A-ADFB-B3665ABBF795}">
      <dsp:nvSpPr>
        <dsp:cNvPr id="0" name=""/>
        <dsp:cNvSpPr/>
      </dsp:nvSpPr>
      <dsp:spPr>
        <a:xfrm>
          <a:off x="1695184" y="410031"/>
          <a:ext cx="3847445" cy="3847445"/>
        </a:xfrm>
        <a:custGeom>
          <a:avLst/>
          <a:gdLst/>
          <a:ahLst/>
          <a:cxnLst/>
          <a:rect l="0" t="0" r="0" b="0"/>
          <a:pathLst>
            <a:path>
              <a:moveTo>
                <a:pt x="3817401" y="1585063"/>
              </a:moveTo>
              <a:arcTo wR="1923722" hR="1923722" stAng="20991637" swAng="1216727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117C6-46B9-493E-B2A6-00F21808D525}">
      <dsp:nvSpPr>
        <dsp:cNvPr id="0" name=""/>
        <dsp:cNvSpPr/>
      </dsp:nvSpPr>
      <dsp:spPr>
        <a:xfrm>
          <a:off x="4657599" y="2887870"/>
          <a:ext cx="1254601" cy="815491"/>
        </a:xfrm>
        <a:prstGeom prst="roundRect">
          <a:avLst/>
        </a:prstGeom>
        <a:solidFill>
          <a:srgbClr val="FFBC29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ova Cond" panose="020B0506020202020204" pitchFamily="34" charset="0"/>
            </a:rPr>
            <a:t>Determine CVIPI Approach</a:t>
          </a:r>
        </a:p>
      </dsp:txBody>
      <dsp:txXfrm>
        <a:off x="4697408" y="2927679"/>
        <a:ext cx="1174983" cy="735873"/>
      </dsp:txXfrm>
    </dsp:sp>
    <dsp:sp modelId="{B68C0E36-0744-491F-8977-5527DF277F70}">
      <dsp:nvSpPr>
        <dsp:cNvPr id="0" name=""/>
        <dsp:cNvSpPr/>
      </dsp:nvSpPr>
      <dsp:spPr>
        <a:xfrm>
          <a:off x="1695184" y="410031"/>
          <a:ext cx="3847445" cy="3847445"/>
        </a:xfrm>
        <a:custGeom>
          <a:avLst/>
          <a:gdLst/>
          <a:ahLst/>
          <a:cxnLst/>
          <a:rect l="0" t="0" r="0" b="0"/>
          <a:pathLst>
            <a:path>
              <a:moveTo>
                <a:pt x="3148220" y="3407405"/>
              </a:moveTo>
              <a:arcTo wR="1923722" hR="1923722" stAng="3028009" swAng="92575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CA282-AD5B-4DB9-B351-4B94A10BD00A}">
      <dsp:nvSpPr>
        <dsp:cNvPr id="0" name=""/>
        <dsp:cNvSpPr/>
      </dsp:nvSpPr>
      <dsp:spPr>
        <a:xfrm>
          <a:off x="2991606" y="3849731"/>
          <a:ext cx="1254601" cy="815491"/>
        </a:xfrm>
        <a:prstGeom prst="roundRect">
          <a:avLst/>
        </a:prstGeom>
        <a:solidFill>
          <a:srgbClr val="113E7B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ova Cond" panose="020B0506020202020204" pitchFamily="34" charset="0"/>
            </a:rPr>
            <a:t>Program Evolution / Sustainability</a:t>
          </a:r>
        </a:p>
      </dsp:txBody>
      <dsp:txXfrm>
        <a:off x="3031415" y="3889540"/>
        <a:ext cx="1174983" cy="735873"/>
      </dsp:txXfrm>
    </dsp:sp>
    <dsp:sp modelId="{24123657-3CEF-4088-B8F3-9E7EA9676D73}">
      <dsp:nvSpPr>
        <dsp:cNvPr id="0" name=""/>
        <dsp:cNvSpPr/>
      </dsp:nvSpPr>
      <dsp:spPr>
        <a:xfrm>
          <a:off x="1695184" y="410031"/>
          <a:ext cx="3847445" cy="3847445"/>
        </a:xfrm>
        <a:custGeom>
          <a:avLst/>
          <a:gdLst/>
          <a:ahLst/>
          <a:cxnLst/>
          <a:rect l="0" t="0" r="0" b="0"/>
          <a:pathLst>
            <a:path>
              <a:moveTo>
                <a:pt x="1138087" y="3679708"/>
              </a:moveTo>
              <a:arcTo wR="1923722" hR="1923722" stAng="6846236" swAng="92575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BA97A-021F-495B-A3AD-4B05920F074E}">
      <dsp:nvSpPr>
        <dsp:cNvPr id="0" name=""/>
        <dsp:cNvSpPr/>
      </dsp:nvSpPr>
      <dsp:spPr>
        <a:xfrm>
          <a:off x="1325614" y="2887870"/>
          <a:ext cx="1254601" cy="815491"/>
        </a:xfrm>
        <a:prstGeom prst="roundRect">
          <a:avLst/>
        </a:prstGeom>
        <a:solidFill>
          <a:srgbClr val="1C67CA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ova Cond" panose="020B0506020202020204" pitchFamily="34" charset="0"/>
            </a:rPr>
            <a:t>Community Engagement</a:t>
          </a:r>
        </a:p>
      </dsp:txBody>
      <dsp:txXfrm>
        <a:off x="1365423" y="2927679"/>
        <a:ext cx="1174983" cy="735873"/>
      </dsp:txXfrm>
    </dsp:sp>
    <dsp:sp modelId="{04EBB711-23DA-4FA6-8685-CB843D63632A}">
      <dsp:nvSpPr>
        <dsp:cNvPr id="0" name=""/>
        <dsp:cNvSpPr/>
      </dsp:nvSpPr>
      <dsp:spPr>
        <a:xfrm>
          <a:off x="1695184" y="410031"/>
          <a:ext cx="3847445" cy="3847445"/>
        </a:xfrm>
        <a:custGeom>
          <a:avLst/>
          <a:gdLst/>
          <a:ahLst/>
          <a:cxnLst/>
          <a:rect l="0" t="0" r="0" b="0"/>
          <a:pathLst>
            <a:path>
              <a:moveTo>
                <a:pt x="30043" y="2262381"/>
              </a:moveTo>
              <a:arcTo wR="1923722" hR="1923722" stAng="10191637" swAng="1216727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3CDDB-7C88-4F8E-AE73-42D75116B7F4}">
      <dsp:nvSpPr>
        <dsp:cNvPr id="0" name=""/>
        <dsp:cNvSpPr/>
      </dsp:nvSpPr>
      <dsp:spPr>
        <a:xfrm>
          <a:off x="1325614" y="964147"/>
          <a:ext cx="1254601" cy="815491"/>
        </a:xfrm>
        <a:prstGeom prst="roundRect">
          <a:avLst/>
        </a:prstGeom>
        <a:solidFill>
          <a:srgbClr val="F3941F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ova Cond" panose="020B0506020202020204" pitchFamily="34" charset="0"/>
            </a:rPr>
            <a:t>Needs Assessment</a:t>
          </a:r>
        </a:p>
      </dsp:txBody>
      <dsp:txXfrm>
        <a:off x="1365423" y="1003956"/>
        <a:ext cx="1174983" cy="735873"/>
      </dsp:txXfrm>
    </dsp:sp>
    <dsp:sp modelId="{B8F4F4BF-4D10-41F4-8366-8D93B74875F6}">
      <dsp:nvSpPr>
        <dsp:cNvPr id="0" name=""/>
        <dsp:cNvSpPr/>
      </dsp:nvSpPr>
      <dsp:spPr>
        <a:xfrm>
          <a:off x="1695184" y="410031"/>
          <a:ext cx="3847445" cy="3847445"/>
        </a:xfrm>
        <a:custGeom>
          <a:avLst/>
          <a:gdLst/>
          <a:ahLst/>
          <a:cxnLst/>
          <a:rect l="0" t="0" r="0" b="0"/>
          <a:pathLst>
            <a:path>
              <a:moveTo>
                <a:pt x="699225" y="440039"/>
              </a:moveTo>
              <a:arcTo wR="1923722" hR="1923722" stAng="13828009" swAng="92575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5EC33-8EBE-4907-B58A-CAC80AB73611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C05D-63B0-47A5-974A-E738487E20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6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4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200" b="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2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0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35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0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61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Arial Nova Cond" panose="020B0506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03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b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</a:rPr>
            </a:b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0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4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2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6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0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2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8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3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9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C05D-63B0-47A5-974A-E738487E20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4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AE98-58B6-CA8D-1E05-18E330012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BF83-8F68-17F2-B4AF-B52643139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721C0-0A70-6331-A7FD-937AA43B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C80-4F48-45B5-92B8-B1D16048F911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99A-1B5E-F8AA-65AD-A936AA74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4D39F-5508-1738-BD10-0E8EF9D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F244-CC37-E11C-F852-608D179B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BDD8A-7F9B-4957-3379-A7C94CC69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B018-71E0-53BE-0C49-E7857F5D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9DD1-AE03-41C0-953B-00B3B9F5542F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13170-8090-A3BD-991F-9435F473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D881A-53AA-8A62-4515-C515808B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1219E-E460-9808-6EDF-C09B5FD98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B8915-A81B-FF47-90F8-1E4EA8DE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F4543-105F-82A1-F14A-CE569B83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BB7-DCDF-42FB-924B-14364A3AE39D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DEE4-3262-61DE-02FD-D220EEDA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316E-0962-DB9F-1BF9-781A9428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C9FD-CF39-0B86-E1E4-C728F08B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50C2-0E5E-0108-5B62-B44D03A67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9DCA-9C21-510D-11F1-1209C30A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9A88-C171-4CD9-82A9-40C8452D4075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1BF79-C9A6-FE4B-D487-7C69E276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2EA1-F681-CFB6-FEB5-72F283EC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9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5503-5A31-9464-5756-37AA9EDE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A8880-825D-2A70-0823-D5CCF721C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1F18-DD73-6C6B-F619-F96918A5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94C5-C1A3-4367-958A-4461B7C53D16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CAA2B-B3F7-5AB9-3CF2-B550AEEC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C9CEB-EE93-8E7D-4A71-52DD210B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E35A-6DFC-A776-7265-71D5CACD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FD0A-ACFF-88DB-5D25-241F4391C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5CD42-EC0A-C3E1-0DB4-6ABAEE105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56C89-D18E-032A-1707-16B74747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CB4A-A38C-4E15-8CB3-DAAC4C478863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295E5-EE92-D24C-70FC-E972AA27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6D549-0900-5BE1-A0D4-6C066B6F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B051-E548-F8E9-8C0B-469E08C8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F5A21-2877-C8D7-1A86-9A14982E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2DF73-49EA-0A9E-13EE-06001F72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27004-5944-F6A8-6923-5EE96940E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27C0C-EF40-3141-ABD4-127F253CE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E9161-CF71-5628-D5BB-5349000D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73DD-B9F7-433B-B8B8-0647B9466DA4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14E0C-F757-D670-04EF-014CAC04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E3942-0FB4-B75F-A3D5-8B282C95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16BF-0D35-DF4A-55E1-C31B75D6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64642-D309-5BC9-C6CB-79E5F613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1220-0DDC-4580-BA62-8D2E2E07474E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3E0D1-8977-6290-1CA8-F5C0A528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89A12-5710-1BA9-8C5D-DA62D760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2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1CD-5BBE-3047-D29B-B12583D0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B74C-9637-419B-8371-C0086BF0E142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F995A-A03F-4561-2F1E-35674B3F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018A3-D7EF-8ACD-8113-4A27AAEA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7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F8F-CB1E-B33C-9BFF-4A6B486B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53F1-99BC-3EA4-5096-6ECC02BC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7A40D-0E70-4D06-582C-37543558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0A27-6DD4-CF0D-EA09-836674BE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A46-A5AC-4C32-8199-E9A6A7F6E7ED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D035-B8C5-8A49-0343-08422047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DEED2-DCB4-990B-33A7-18A00C3A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3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3F0D-C298-F77D-FE24-FF4DC5C5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A03FA-8818-1608-7D0B-2B1F1AD1A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4BDB4-EFA9-91DE-8EFB-CD103BEC5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BF3B-9A0C-DFA4-8EAE-47369E81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309-C16E-42DC-B5B9-0AC9D28B0B36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6EF7-6A57-94D6-2087-FB5516F2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D1520-08A0-D645-FFFF-55267BC0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8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6060C-5409-27C7-2B7E-AB5CC174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47832-5206-4E79-6B79-9D8FF9EB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BEE9B-9BF7-C8B9-09C8-64E2AB2E4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4F77-5FDB-4100-8EEE-4D3A66E37400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9675-4DCE-3229-2838-60FDE9FF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DA39-3372-4013-E9B0-BEF110DC6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6E7C-8E22-4B6C-BD9B-2638263D4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6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4.svg"/><Relationship Id="rId10" Type="http://schemas.openxmlformats.org/officeDocument/2006/relationships/image" Target="../media/image8.svg"/><Relationship Id="rId19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32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lisc.tfaforms.net/941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fety@lisc.org" TargetMode="External"/><Relationship Id="rId11" Type="http://schemas.openxmlformats.org/officeDocument/2006/relationships/image" Target="../media/image6.svg"/><Relationship Id="rId5" Type="http://schemas.openxmlformats.org/officeDocument/2006/relationships/hyperlink" Target="http://www.lisc.org/cvipi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7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lisc.org/cvipi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1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18.png"/><Relationship Id="rId19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2952-5113-A4F0-69CF-6555114F9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987750"/>
            <a:ext cx="12192001" cy="1309256"/>
          </a:xfrm>
        </p:spPr>
        <p:txBody>
          <a:bodyPr>
            <a:normAutofit fontScale="90000"/>
          </a:bodyPr>
          <a:lstStyle/>
          <a:p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br>
              <a:rPr lang="en-US" sz="54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</a:br>
            <a:r>
              <a:rPr lang="en-US" sz="4900" b="1" i="0" dirty="0">
                <a:solidFill>
                  <a:srgbClr val="113E7B"/>
                </a:solidFill>
                <a:effectLst/>
                <a:latin typeface="Arial Nova" panose="020B0504020202020204" pitchFamily="34" charset="0"/>
              </a:rPr>
              <a:t>Person, Place, Thing: Understanding the Context of Community Violence</a:t>
            </a:r>
            <a:endParaRPr lang="en-US" sz="4900" dirty="0">
              <a:solidFill>
                <a:srgbClr val="113E7B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07D92-1AAE-4363-EA80-3E9B3CB49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1710"/>
            <a:ext cx="9144000" cy="1024198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Arial Nova Cond" panose="020B0506020202020204" pitchFamily="34" charset="0"/>
              </a:rPr>
              <a:t>National CVIPI Resource and Field Support Center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March 14, 2024</a:t>
            </a:r>
            <a:endParaRPr lang="en-US" sz="1800" b="1" i="0" dirty="0">
              <a:solidFill>
                <a:srgbClr val="000000"/>
              </a:solidFill>
              <a:effectLst/>
              <a:latin typeface="Arial Nova Cond" panose="020B0506020202020204" pitchFamily="34" charset="0"/>
            </a:endParaRPr>
          </a:p>
          <a:p>
            <a:endParaRPr lang="en-US" dirty="0">
              <a:latin typeface="Arial Nova Cond" panose="020B0506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C9575EF-8237-3534-6814-F0DE6004E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39" y="1287990"/>
            <a:ext cx="4038193" cy="13092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C4EC2C-3CE2-4A53-2D5F-D85954DEEBB2}"/>
              </a:ext>
            </a:extLst>
          </p:cNvPr>
          <p:cNvSpPr/>
          <p:nvPr/>
        </p:nvSpPr>
        <p:spPr>
          <a:xfrm>
            <a:off x="0" y="-1"/>
            <a:ext cx="12192000" cy="1137037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86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CVIPI Checklist Tool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t>10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08CE6A-85C6-49C5-AFAB-170D9325D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BC99D8-19D3-E7C5-9266-4668B6FD7E24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4D9E689-0FB5-0D8B-B4D8-C911E1F4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901641C-5511-B953-040C-234D40C3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DDC82B-6344-8D55-5EA7-7C571450C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66BD640-E275-EC70-D8C9-A8F3E192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22F98CF4-62E2-344B-3696-306C12834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AF8E67-0CB7-54B9-D0D0-9611D993F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336886"/>
              </p:ext>
            </p:extLst>
          </p:nvPr>
        </p:nvGraphicFramePr>
        <p:xfrm>
          <a:off x="4556545" y="1148649"/>
          <a:ext cx="7237815" cy="466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703260-7F9D-C64F-43E3-ACDEB9E45107}"/>
              </a:ext>
            </a:extLst>
          </p:cNvPr>
          <p:cNvSpPr txBox="1"/>
          <p:nvPr/>
        </p:nvSpPr>
        <p:spPr>
          <a:xfrm>
            <a:off x="6541914" y="3013501"/>
            <a:ext cx="326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ova Cond" panose="020B0506020202020204" pitchFamily="34" charset="0"/>
              </a:rPr>
              <a:t>Community Violence Intervention Approach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F9DA6-47DF-18D8-C087-7FB88998743B}"/>
              </a:ext>
            </a:extLst>
          </p:cNvPr>
          <p:cNvGrpSpPr/>
          <p:nvPr/>
        </p:nvGrpSpPr>
        <p:grpSpPr>
          <a:xfrm>
            <a:off x="1210213" y="1965386"/>
            <a:ext cx="3346330" cy="3034034"/>
            <a:chOff x="1108753" y="1979646"/>
            <a:chExt cx="3346330" cy="30340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39AF58A-B7B7-21BF-1ADA-4CA7C71D8143}"/>
                </a:ext>
              </a:extLst>
            </p:cNvPr>
            <p:cNvSpPr/>
            <p:nvPr/>
          </p:nvSpPr>
          <p:spPr>
            <a:xfrm>
              <a:off x="1108753" y="3089755"/>
              <a:ext cx="1252728" cy="813816"/>
            </a:xfrm>
            <a:prstGeom prst="roundRect">
              <a:avLst/>
            </a:prstGeom>
            <a:solidFill>
              <a:srgbClr val="1D384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Crime Data Public Health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E5DE5DD-468A-8FD6-F643-30D7BFC06808}"/>
                </a:ext>
              </a:extLst>
            </p:cNvPr>
            <p:cNvSpPr/>
            <p:nvPr/>
          </p:nvSpPr>
          <p:spPr>
            <a:xfrm>
              <a:off x="1114792" y="1979646"/>
              <a:ext cx="1252728" cy="81381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Historical Landscape Analysis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47C759F-8893-1F10-70CB-20EFD9CECF56}"/>
                </a:ext>
              </a:extLst>
            </p:cNvPr>
            <p:cNvSpPr/>
            <p:nvPr/>
          </p:nvSpPr>
          <p:spPr>
            <a:xfrm>
              <a:off x="1111773" y="4199864"/>
              <a:ext cx="1252728" cy="813816"/>
            </a:xfrm>
            <a:prstGeom prst="roundRect">
              <a:avLst/>
            </a:prstGeom>
            <a:solidFill>
              <a:srgbClr val="FFBC2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Community Partner Data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8AE483A-9CB5-46FD-5502-C4190ABBD4CB}"/>
                </a:ext>
              </a:extLst>
            </p:cNvPr>
            <p:cNvSpPr/>
            <p:nvPr/>
          </p:nvSpPr>
          <p:spPr>
            <a:xfrm>
              <a:off x="3202355" y="3089755"/>
              <a:ext cx="1252728" cy="813816"/>
            </a:xfrm>
            <a:prstGeom prst="roundRect">
              <a:avLst/>
            </a:prstGeom>
            <a:solidFill>
              <a:srgbClr val="F3941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Data Collection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A46190-BBFA-A298-4541-C43B3B0EFECC}"/>
              </a:ext>
            </a:extLst>
          </p:cNvPr>
          <p:cNvCxnSpPr>
            <a:cxnSpLocks/>
          </p:cNvCxnSpPr>
          <p:nvPr/>
        </p:nvCxnSpPr>
        <p:spPr>
          <a:xfrm flipH="1">
            <a:off x="4689369" y="2914855"/>
            <a:ext cx="1005840" cy="365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CA4161-4A8E-5C80-677D-43BFAAD2B8B2}"/>
              </a:ext>
            </a:extLst>
          </p:cNvPr>
          <p:cNvCxnSpPr>
            <a:cxnSpLocks/>
          </p:cNvCxnSpPr>
          <p:nvPr/>
        </p:nvCxnSpPr>
        <p:spPr>
          <a:xfrm flipH="1">
            <a:off x="2655940" y="3482403"/>
            <a:ext cx="4800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E821D6-2C34-3EAA-0F59-8C318E63FFCD}"/>
              </a:ext>
            </a:extLst>
          </p:cNvPr>
          <p:cNvCxnSpPr>
            <a:cxnSpLocks/>
          </p:cNvCxnSpPr>
          <p:nvPr/>
        </p:nvCxnSpPr>
        <p:spPr>
          <a:xfrm flipH="1">
            <a:off x="2713144" y="3943145"/>
            <a:ext cx="493776" cy="310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4114C-D048-745D-9204-B25F937F9EE8}"/>
              </a:ext>
            </a:extLst>
          </p:cNvPr>
          <p:cNvCxnSpPr>
            <a:cxnSpLocks/>
          </p:cNvCxnSpPr>
          <p:nvPr/>
        </p:nvCxnSpPr>
        <p:spPr>
          <a:xfrm flipH="1" flipV="1">
            <a:off x="2711932" y="2605281"/>
            <a:ext cx="494988" cy="309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7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A7982A7-9141-0508-3FD1-1ACBA23095E7}"/>
              </a:ext>
            </a:extLst>
          </p:cNvPr>
          <p:cNvSpPr/>
          <p:nvPr/>
        </p:nvSpPr>
        <p:spPr>
          <a:xfrm>
            <a:off x="0" y="1520703"/>
            <a:ext cx="12192000" cy="4066164"/>
          </a:xfrm>
          <a:custGeom>
            <a:avLst/>
            <a:gdLst>
              <a:gd name="connsiteX0" fmla="*/ 0 w 11565760"/>
              <a:gd name="connsiteY0" fmla="*/ 0 h 3724274"/>
              <a:gd name="connsiteX1" fmla="*/ 11565760 w 11565760"/>
              <a:gd name="connsiteY1" fmla="*/ 0 h 3724274"/>
              <a:gd name="connsiteX2" fmla="*/ 11565760 w 11565760"/>
              <a:gd name="connsiteY2" fmla="*/ 3724274 h 3724274"/>
              <a:gd name="connsiteX3" fmla="*/ 0 w 11565760"/>
              <a:gd name="connsiteY3" fmla="*/ 3724274 h 3724274"/>
              <a:gd name="connsiteX4" fmla="*/ 0 w 11565760"/>
              <a:gd name="connsiteY4" fmla="*/ 0 h 3724274"/>
              <a:gd name="connsiteX0" fmla="*/ 0 w 11565760"/>
              <a:gd name="connsiteY0" fmla="*/ 0 h 3724274"/>
              <a:gd name="connsiteX1" fmla="*/ 11565760 w 11565760"/>
              <a:gd name="connsiteY1" fmla="*/ 0 h 3724274"/>
              <a:gd name="connsiteX2" fmla="*/ 11565760 w 11565760"/>
              <a:gd name="connsiteY2" fmla="*/ 3724274 h 3724274"/>
              <a:gd name="connsiteX3" fmla="*/ 0 w 11565760"/>
              <a:gd name="connsiteY3" fmla="*/ 3724274 h 3724274"/>
              <a:gd name="connsiteX4" fmla="*/ 0 w 11565760"/>
              <a:gd name="connsiteY4" fmla="*/ 0 h 3724274"/>
              <a:gd name="connsiteX0" fmla="*/ 0 w 11565760"/>
              <a:gd name="connsiteY0" fmla="*/ 0 h 3724274"/>
              <a:gd name="connsiteX1" fmla="*/ 11565760 w 11565760"/>
              <a:gd name="connsiteY1" fmla="*/ 0 h 3724274"/>
              <a:gd name="connsiteX2" fmla="*/ 11565760 w 11565760"/>
              <a:gd name="connsiteY2" fmla="*/ 3724274 h 3724274"/>
              <a:gd name="connsiteX3" fmla="*/ 0 w 11565760"/>
              <a:gd name="connsiteY3" fmla="*/ 3724274 h 3724274"/>
              <a:gd name="connsiteX4" fmla="*/ 0 w 11565760"/>
              <a:gd name="connsiteY4" fmla="*/ 0 h 3724274"/>
              <a:gd name="connsiteX0" fmla="*/ 0 w 11565760"/>
              <a:gd name="connsiteY0" fmla="*/ 112548 h 3836822"/>
              <a:gd name="connsiteX1" fmla="*/ 5520843 w 11565760"/>
              <a:gd name="connsiteY1" fmla="*/ 1059830 h 3836822"/>
              <a:gd name="connsiteX2" fmla="*/ 11565760 w 11565760"/>
              <a:gd name="connsiteY2" fmla="*/ 112548 h 3836822"/>
              <a:gd name="connsiteX3" fmla="*/ 11565760 w 11565760"/>
              <a:gd name="connsiteY3" fmla="*/ 3836822 h 3836822"/>
              <a:gd name="connsiteX4" fmla="*/ 0 w 11565760"/>
              <a:gd name="connsiteY4" fmla="*/ 3836822 h 3836822"/>
              <a:gd name="connsiteX5" fmla="*/ 0 w 11565760"/>
              <a:gd name="connsiteY5" fmla="*/ 112548 h 3836822"/>
              <a:gd name="connsiteX0" fmla="*/ 0 w 11565760"/>
              <a:gd name="connsiteY0" fmla="*/ 112548 h 3984080"/>
              <a:gd name="connsiteX1" fmla="*/ 5520843 w 11565760"/>
              <a:gd name="connsiteY1" fmla="*/ 1059830 h 3984080"/>
              <a:gd name="connsiteX2" fmla="*/ 11565760 w 11565760"/>
              <a:gd name="connsiteY2" fmla="*/ 112548 h 3984080"/>
              <a:gd name="connsiteX3" fmla="*/ 11565760 w 11565760"/>
              <a:gd name="connsiteY3" fmla="*/ 3836822 h 3984080"/>
              <a:gd name="connsiteX4" fmla="*/ 5611201 w 11565760"/>
              <a:gd name="connsiteY4" fmla="*/ 3231530 h 3984080"/>
              <a:gd name="connsiteX5" fmla="*/ 0 w 11565760"/>
              <a:gd name="connsiteY5" fmla="*/ 3836822 h 3984080"/>
              <a:gd name="connsiteX6" fmla="*/ 0 w 11565760"/>
              <a:gd name="connsiteY6" fmla="*/ 112548 h 3984080"/>
              <a:gd name="connsiteX0" fmla="*/ 0 w 11565760"/>
              <a:gd name="connsiteY0" fmla="*/ 112548 h 4015124"/>
              <a:gd name="connsiteX1" fmla="*/ 5520843 w 11565760"/>
              <a:gd name="connsiteY1" fmla="*/ 1059830 h 4015124"/>
              <a:gd name="connsiteX2" fmla="*/ 11565760 w 11565760"/>
              <a:gd name="connsiteY2" fmla="*/ 112548 h 4015124"/>
              <a:gd name="connsiteX3" fmla="*/ 11565760 w 11565760"/>
              <a:gd name="connsiteY3" fmla="*/ 3836822 h 4015124"/>
              <a:gd name="connsiteX4" fmla="*/ 6912350 w 11565760"/>
              <a:gd name="connsiteY4" fmla="*/ 3498230 h 4015124"/>
              <a:gd name="connsiteX5" fmla="*/ 0 w 11565760"/>
              <a:gd name="connsiteY5" fmla="*/ 3836822 h 4015124"/>
              <a:gd name="connsiteX6" fmla="*/ 0 w 11565760"/>
              <a:gd name="connsiteY6" fmla="*/ 112548 h 4015124"/>
              <a:gd name="connsiteX0" fmla="*/ 0 w 11565760"/>
              <a:gd name="connsiteY0" fmla="*/ 126362 h 4028938"/>
              <a:gd name="connsiteX1" fmla="*/ 6749705 w 11565760"/>
              <a:gd name="connsiteY1" fmla="*/ 873619 h 4028938"/>
              <a:gd name="connsiteX2" fmla="*/ 11565760 w 11565760"/>
              <a:gd name="connsiteY2" fmla="*/ 126362 h 4028938"/>
              <a:gd name="connsiteX3" fmla="*/ 11565760 w 11565760"/>
              <a:gd name="connsiteY3" fmla="*/ 3850636 h 4028938"/>
              <a:gd name="connsiteX4" fmla="*/ 6912350 w 11565760"/>
              <a:gd name="connsiteY4" fmla="*/ 3512044 h 4028938"/>
              <a:gd name="connsiteX5" fmla="*/ 0 w 11565760"/>
              <a:gd name="connsiteY5" fmla="*/ 3850636 h 4028938"/>
              <a:gd name="connsiteX6" fmla="*/ 0 w 11565760"/>
              <a:gd name="connsiteY6" fmla="*/ 126362 h 4028938"/>
              <a:gd name="connsiteX0" fmla="*/ 0 w 11565760"/>
              <a:gd name="connsiteY0" fmla="*/ 140289 h 4042865"/>
              <a:gd name="connsiteX1" fmla="*/ 6767777 w 11565760"/>
              <a:gd name="connsiteY1" fmla="*/ 725621 h 4042865"/>
              <a:gd name="connsiteX2" fmla="*/ 11565760 w 11565760"/>
              <a:gd name="connsiteY2" fmla="*/ 140289 h 4042865"/>
              <a:gd name="connsiteX3" fmla="*/ 11565760 w 11565760"/>
              <a:gd name="connsiteY3" fmla="*/ 3864563 h 4042865"/>
              <a:gd name="connsiteX4" fmla="*/ 6912350 w 11565760"/>
              <a:gd name="connsiteY4" fmla="*/ 3525971 h 4042865"/>
              <a:gd name="connsiteX5" fmla="*/ 0 w 11565760"/>
              <a:gd name="connsiteY5" fmla="*/ 3864563 h 4042865"/>
              <a:gd name="connsiteX6" fmla="*/ 0 w 11565760"/>
              <a:gd name="connsiteY6" fmla="*/ 140289 h 4042865"/>
              <a:gd name="connsiteX0" fmla="*/ 0 w 11565760"/>
              <a:gd name="connsiteY0" fmla="*/ 163588 h 4066164"/>
              <a:gd name="connsiteX1" fmla="*/ 6812956 w 11565760"/>
              <a:gd name="connsiteY1" fmla="*/ 539370 h 4066164"/>
              <a:gd name="connsiteX2" fmla="*/ 11565760 w 11565760"/>
              <a:gd name="connsiteY2" fmla="*/ 163588 h 4066164"/>
              <a:gd name="connsiteX3" fmla="*/ 11565760 w 11565760"/>
              <a:gd name="connsiteY3" fmla="*/ 3887862 h 4066164"/>
              <a:gd name="connsiteX4" fmla="*/ 6912350 w 11565760"/>
              <a:gd name="connsiteY4" fmla="*/ 3549270 h 4066164"/>
              <a:gd name="connsiteX5" fmla="*/ 0 w 11565760"/>
              <a:gd name="connsiteY5" fmla="*/ 3887862 h 4066164"/>
              <a:gd name="connsiteX6" fmla="*/ 0 w 11565760"/>
              <a:gd name="connsiteY6" fmla="*/ 163588 h 40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5760" h="4066164">
                <a:moveTo>
                  <a:pt x="0" y="163588"/>
                </a:moveTo>
                <a:cubicBezTo>
                  <a:pt x="923153" y="-359569"/>
                  <a:pt x="4885329" y="539370"/>
                  <a:pt x="6812956" y="539370"/>
                </a:cubicBezTo>
                <a:cubicBezTo>
                  <a:pt x="8740583" y="539370"/>
                  <a:pt x="10561286" y="-359569"/>
                  <a:pt x="11565760" y="163588"/>
                </a:cubicBezTo>
                <a:lnTo>
                  <a:pt x="11565760" y="3887862"/>
                </a:lnTo>
                <a:cubicBezTo>
                  <a:pt x="10558274" y="4434680"/>
                  <a:pt x="8839977" y="3549270"/>
                  <a:pt x="6912350" y="3549270"/>
                </a:cubicBezTo>
                <a:cubicBezTo>
                  <a:pt x="4984723" y="3549270"/>
                  <a:pt x="920141" y="4434680"/>
                  <a:pt x="0" y="3887862"/>
                </a:cubicBezTo>
                <a:lnTo>
                  <a:pt x="0" y="163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CVIPI Checklist Step 1.1: Get Community Input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pPr/>
              <a:t>11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B1F7B-D635-45E1-9C78-23268E940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0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70AE09-7D12-13E3-9CD7-8FB63C6DEDAC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0A1285C6-1D41-E9B4-4CFE-3B02481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B2E1FDD-AAAE-7F40-9C64-65BBEFDB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ACCC60E-39B8-967D-4FB7-694D368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F0F5447-5F79-5DD8-9189-3312AAC0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782490FD-5546-7433-6906-79068AE7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F74877-CBCD-73B9-E7AE-CA7656EA19B8}"/>
              </a:ext>
            </a:extLst>
          </p:cNvPr>
          <p:cNvGrpSpPr/>
          <p:nvPr/>
        </p:nvGrpSpPr>
        <p:grpSpPr>
          <a:xfrm>
            <a:off x="1228077" y="2163823"/>
            <a:ext cx="9735846" cy="1442746"/>
            <a:chOff x="1084554" y="1976145"/>
            <a:chExt cx="9735846" cy="1442746"/>
          </a:xfrm>
          <a:solidFill>
            <a:srgbClr val="F3941F"/>
          </a:solidFill>
        </p:grpSpPr>
        <p:pic>
          <p:nvPicPr>
            <p:cNvPr id="12" name="Graphic 11" descr="Meeting with solid fill">
              <a:extLst>
                <a:ext uri="{FF2B5EF4-FFF2-40B4-BE49-F238E27FC236}">
                  <a16:creationId xmlns:a16="http://schemas.microsoft.com/office/drawing/2014/main" id="{EB1FE278-8659-AEAE-D2EA-505499379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84554" y="2023575"/>
              <a:ext cx="1371600" cy="1371600"/>
            </a:xfrm>
            <a:prstGeom prst="rect">
              <a:avLst/>
            </a:prstGeom>
          </p:spPr>
        </p:pic>
        <p:pic>
          <p:nvPicPr>
            <p:cNvPr id="15" name="Graphic 14" descr="Teacher with solid fill">
              <a:extLst>
                <a:ext uri="{FF2B5EF4-FFF2-40B4-BE49-F238E27FC236}">
                  <a16:creationId xmlns:a16="http://schemas.microsoft.com/office/drawing/2014/main" id="{03A18354-2BB4-CD32-A7AE-82BE7A15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72636" y="2047291"/>
              <a:ext cx="1371600" cy="1371600"/>
            </a:xfrm>
            <a:prstGeom prst="rect">
              <a:avLst/>
            </a:prstGeom>
          </p:spPr>
        </p:pic>
        <p:pic>
          <p:nvPicPr>
            <p:cNvPr id="18" name="Graphic 17" descr="Cheers with solid fill">
              <a:extLst>
                <a:ext uri="{FF2B5EF4-FFF2-40B4-BE49-F238E27FC236}">
                  <a16:creationId xmlns:a16="http://schemas.microsoft.com/office/drawing/2014/main" id="{0ED5AA03-6418-FF6B-2EA4-DCA2A75B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660718" y="1976145"/>
              <a:ext cx="1371600" cy="1371600"/>
            </a:xfrm>
            <a:prstGeom prst="rect">
              <a:avLst/>
            </a:prstGeom>
          </p:spPr>
        </p:pic>
        <p:pic>
          <p:nvPicPr>
            <p:cNvPr id="20" name="Graphic 19" descr="Questions with solid fill">
              <a:extLst>
                <a:ext uri="{FF2B5EF4-FFF2-40B4-BE49-F238E27FC236}">
                  <a16:creationId xmlns:a16="http://schemas.microsoft.com/office/drawing/2014/main" id="{1DBD163F-57CC-CCFF-39C3-418637855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8800" y="1999860"/>
              <a:ext cx="1371600" cy="1371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DA58D6-BFD1-5417-36D8-D8FD49265EFB}"/>
              </a:ext>
            </a:extLst>
          </p:cNvPr>
          <p:cNvGrpSpPr/>
          <p:nvPr/>
        </p:nvGrpSpPr>
        <p:grpSpPr>
          <a:xfrm>
            <a:off x="892370" y="3867605"/>
            <a:ext cx="10407259" cy="944530"/>
            <a:chOff x="895683" y="3593996"/>
            <a:chExt cx="10407259" cy="944530"/>
          </a:xfrm>
          <a:solidFill>
            <a:srgbClr val="113E7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0B7B453-3458-28CC-A8E0-E9572BF3850B}"/>
                </a:ext>
              </a:extLst>
            </p:cNvPr>
            <p:cNvSpPr/>
            <p:nvPr/>
          </p:nvSpPr>
          <p:spPr>
            <a:xfrm>
              <a:off x="895683" y="3593996"/>
              <a:ext cx="2049637" cy="9445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Nova Cond" panose="020B0506020202020204" pitchFamily="34" charset="0"/>
                </a:rPr>
                <a:t>Engage community stakeholders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91A14DB-23E0-FCDF-3868-EB8766A2C4C2}"/>
                </a:ext>
              </a:extLst>
            </p:cNvPr>
            <p:cNvSpPr/>
            <p:nvPr/>
          </p:nvSpPr>
          <p:spPr>
            <a:xfrm>
              <a:off x="3677141" y="3593996"/>
              <a:ext cx="2049637" cy="9445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Nova Cond" panose="020B0506020202020204" pitchFamily="34" charset="0"/>
                </a:rPr>
                <a:t>Create inclusive training opportunities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758090A-050C-EACB-7AEE-FFC312943A96}"/>
                </a:ext>
              </a:extLst>
            </p:cNvPr>
            <p:cNvSpPr/>
            <p:nvPr/>
          </p:nvSpPr>
          <p:spPr>
            <a:xfrm>
              <a:off x="6465222" y="3593997"/>
              <a:ext cx="2049637" cy="9445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Nova Cond" panose="020B0506020202020204" pitchFamily="34" charset="0"/>
                </a:rPr>
                <a:t>Offer multiple entry points for participation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BB55A92-5894-65CF-9364-238A38B00941}"/>
                </a:ext>
              </a:extLst>
            </p:cNvPr>
            <p:cNvSpPr/>
            <p:nvPr/>
          </p:nvSpPr>
          <p:spPr>
            <a:xfrm>
              <a:off x="9253305" y="3593997"/>
              <a:ext cx="2049637" cy="9445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Nova Cond" panose="020B0506020202020204" pitchFamily="34" charset="0"/>
                </a:rPr>
                <a:t>Acknowledge planning fatigue and skepticism</a:t>
              </a:r>
            </a:p>
          </p:txBody>
        </p:sp>
      </p:grp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E183D6B2-CD58-A9CF-1A12-CE57DDC0E151}"/>
              </a:ext>
            </a:extLst>
          </p:cNvPr>
          <p:cNvSpPr/>
          <p:nvPr/>
        </p:nvSpPr>
        <p:spPr>
          <a:xfrm>
            <a:off x="3061963" y="2849623"/>
            <a:ext cx="491909" cy="4063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C1C61E27-C99C-B509-4DBB-7A8A5FC5C974}"/>
              </a:ext>
            </a:extLst>
          </p:cNvPr>
          <p:cNvSpPr/>
          <p:nvPr/>
        </p:nvSpPr>
        <p:spPr>
          <a:xfrm>
            <a:off x="5850045" y="2804016"/>
            <a:ext cx="491909" cy="4063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45610A6B-5486-FAB1-1ABF-FE05B4BFC06C}"/>
              </a:ext>
            </a:extLst>
          </p:cNvPr>
          <p:cNvSpPr/>
          <p:nvPr/>
        </p:nvSpPr>
        <p:spPr>
          <a:xfrm>
            <a:off x="8638127" y="2804015"/>
            <a:ext cx="491909" cy="4063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ED17B6D-AE55-2BF4-CC48-CA0D4B74D724}"/>
              </a:ext>
            </a:extLst>
          </p:cNvPr>
          <p:cNvSpPr/>
          <p:nvPr/>
        </p:nvSpPr>
        <p:spPr>
          <a:xfrm>
            <a:off x="0" y="1301132"/>
            <a:ext cx="12192000" cy="788940"/>
          </a:xfrm>
          <a:custGeom>
            <a:avLst/>
            <a:gdLst>
              <a:gd name="connsiteX0" fmla="*/ 1246957 w 12192000"/>
              <a:gd name="connsiteY0" fmla="*/ 1597 h 788940"/>
              <a:gd name="connsiteX1" fmla="*/ 7181851 w 12192000"/>
              <a:gd name="connsiteY1" fmla="*/ 539370 h 788940"/>
              <a:gd name="connsiteX2" fmla="*/ 12192000 w 12192000"/>
              <a:gd name="connsiteY2" fmla="*/ 163588 h 788940"/>
              <a:gd name="connsiteX3" fmla="*/ 12192000 w 12192000"/>
              <a:gd name="connsiteY3" fmla="*/ 413158 h 788940"/>
              <a:gd name="connsiteX4" fmla="*/ 7181851 w 12192000"/>
              <a:gd name="connsiteY4" fmla="*/ 788940 h 788940"/>
              <a:gd name="connsiteX5" fmla="*/ 0 w 12192000"/>
              <a:gd name="connsiteY5" fmla="*/ 413158 h 788940"/>
              <a:gd name="connsiteX6" fmla="*/ 0 w 12192000"/>
              <a:gd name="connsiteY6" fmla="*/ 163588 h 788940"/>
              <a:gd name="connsiteX7" fmla="*/ 1246957 w 12192000"/>
              <a:gd name="connsiteY7" fmla="*/ 1597 h 78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788940">
                <a:moveTo>
                  <a:pt x="1246957" y="1597"/>
                </a:moveTo>
                <a:cubicBezTo>
                  <a:pt x="2927450" y="33717"/>
                  <a:pt x="5657851" y="539370"/>
                  <a:pt x="7181851" y="539370"/>
                </a:cubicBezTo>
                <a:cubicBezTo>
                  <a:pt x="9213851" y="539370"/>
                  <a:pt x="11133138" y="-359569"/>
                  <a:pt x="12192000" y="163588"/>
                </a:cubicBezTo>
                <a:lnTo>
                  <a:pt x="12192000" y="413158"/>
                </a:lnTo>
                <a:cubicBezTo>
                  <a:pt x="11133138" y="-109999"/>
                  <a:pt x="9213851" y="788940"/>
                  <a:pt x="7181851" y="788940"/>
                </a:cubicBezTo>
                <a:cubicBezTo>
                  <a:pt x="5149851" y="788940"/>
                  <a:pt x="973138" y="-109999"/>
                  <a:pt x="0" y="413158"/>
                </a:cubicBezTo>
                <a:lnTo>
                  <a:pt x="0" y="163588"/>
                </a:lnTo>
                <a:cubicBezTo>
                  <a:pt x="243285" y="32799"/>
                  <a:pt x="686793" y="-9110"/>
                  <a:pt x="1246957" y="1597"/>
                </a:cubicBezTo>
                <a:close/>
              </a:path>
            </a:pathLst>
          </a:custGeom>
          <a:solidFill>
            <a:srgbClr val="FFB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6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      CVIPI Checklist Step 1.2: Collect and Analyze Data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pPr/>
              <a:t>12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B1F7B-D635-45E1-9C78-23268E940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0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70AE09-7D12-13E3-9CD7-8FB63C6DEDAC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0A1285C6-1D41-E9B4-4CFE-3B02481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B2E1FDD-AAAE-7F40-9C64-65BBEFDB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ACCC60E-39B8-967D-4FB7-694D368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F0F5447-5F79-5DD8-9189-3312AAC0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782490FD-5546-7433-6906-79068AE7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1E8F0E9-368B-443E-85C6-39B9E01CD53E}"/>
              </a:ext>
            </a:extLst>
          </p:cNvPr>
          <p:cNvSpPr/>
          <p:nvPr/>
        </p:nvSpPr>
        <p:spPr>
          <a:xfrm>
            <a:off x="552451" y="1976936"/>
            <a:ext cx="4895071" cy="290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Arial Nova Cond" panose="020B0506020202020204" pitchFamily="34" charset="0"/>
              </a:rPr>
              <a:t>Compile data and perform an in-depth community violence assessment that identifies the people and places involved in violence, the root causes of violence, assets that can support the CVI strategies, and gaps/needs to be addressed.</a:t>
            </a:r>
            <a:endParaRPr lang="en-US" sz="2800" dirty="0">
              <a:latin typeface="Arial Nova Cond" panose="020B0506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E7358F-F41A-4016-BF77-9E797B8FF4BD}"/>
              </a:ext>
            </a:extLst>
          </p:cNvPr>
          <p:cNvCxnSpPr>
            <a:cxnSpLocks/>
          </p:cNvCxnSpPr>
          <p:nvPr/>
        </p:nvCxnSpPr>
        <p:spPr>
          <a:xfrm>
            <a:off x="6096000" y="1371600"/>
            <a:ext cx="0" cy="4114800"/>
          </a:xfrm>
          <a:prstGeom prst="line">
            <a:avLst/>
          </a:prstGeom>
          <a:ln w="57150">
            <a:solidFill>
              <a:srgbClr val="FFB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3DF8878-CFBB-451C-8506-F68B2F9AF2F1}"/>
              </a:ext>
            </a:extLst>
          </p:cNvPr>
          <p:cNvSpPr/>
          <p:nvPr/>
        </p:nvSpPr>
        <p:spPr>
          <a:xfrm>
            <a:off x="6488936" y="1378311"/>
            <a:ext cx="5305424" cy="410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Community-Based Organizations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CVI Organizations</a:t>
            </a:r>
            <a:endParaRPr lang="en-US" sz="2800" dirty="0">
              <a:latin typeface="Arial Nova Cond" panose="020B0506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Law Enforcement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Community Health (hospitals, local health centers, community health workers)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Government Agencies (Mayors Office, schools)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Neighborhood/Resident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9874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      CVIPI Checklist Step 1.2: Collect and Analyze Data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pPr/>
              <a:t>13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B1F7B-D635-45E1-9C78-23268E940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0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70AE09-7D12-13E3-9CD7-8FB63C6DEDAC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0A1285C6-1D41-E9B4-4CFE-3B02481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B2E1FDD-AAAE-7F40-9C64-65BBEFDB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ACCC60E-39B8-967D-4FB7-694D368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F0F5447-5F79-5DD8-9189-3312AAC0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782490FD-5546-7433-6906-79068AE7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088FF-9B55-417B-AFB4-3BE63D48C7DC}"/>
              </a:ext>
            </a:extLst>
          </p:cNvPr>
          <p:cNvSpPr/>
          <p:nvPr/>
        </p:nvSpPr>
        <p:spPr>
          <a:xfrm>
            <a:off x="497672" y="1146684"/>
            <a:ext cx="11196655" cy="383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latin typeface="Arial Nova Cond" panose="020B0506020202020204" pitchFamily="34" charset="0"/>
              </a:rPr>
              <a:t>Utilize Multiple Data Sources and Types (Quantitative/Qualitative)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Who is involved in community violence?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Where is community violence occurring?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When is community violence taking place?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Why is taking places at certain specific locations?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What are the underlying causes of community violence?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Are there policies and protocols in place that are working (or not working)</a:t>
            </a:r>
          </a:p>
        </p:txBody>
      </p:sp>
    </p:spTree>
    <p:extLst>
      <p:ext uri="{BB962C8B-B14F-4D97-AF65-F5344CB8AC3E}">
        <p14:creationId xmlns:p14="http://schemas.microsoft.com/office/powerpoint/2010/main" val="167312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           Person, Place, Thing: Understanding the Context of Community Violence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14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90" y="5927356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0B4C7-42C1-4C05-A54B-BAE2EB4534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4936DA-A8BC-CAAC-7E7C-A1AA3DB87204}"/>
              </a:ext>
            </a:extLst>
          </p:cNvPr>
          <p:cNvGrpSpPr/>
          <p:nvPr/>
        </p:nvGrpSpPr>
        <p:grpSpPr>
          <a:xfrm>
            <a:off x="1037021" y="1488526"/>
            <a:ext cx="10117958" cy="1974136"/>
            <a:chOff x="1037021" y="1488526"/>
            <a:chExt cx="10117958" cy="1974136"/>
          </a:xfrm>
        </p:grpSpPr>
        <p:pic>
          <p:nvPicPr>
            <p:cNvPr id="17" name="Picture 16" descr="A person with a beard&#10;&#10;Description automatically generated">
              <a:extLst>
                <a:ext uri="{FF2B5EF4-FFF2-40B4-BE49-F238E27FC236}">
                  <a16:creationId xmlns:a16="http://schemas.microsoft.com/office/drawing/2014/main" id="{C622DFF8-DF33-FDDB-6DEC-9EC5FE075A9A}"/>
                </a:ext>
              </a:extLst>
            </p:cNvPr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021" y="1495340"/>
              <a:ext cx="1965960" cy="1963914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person with a beard&#10;&#10;Description automatically generated">
              <a:extLst>
                <a:ext uri="{FF2B5EF4-FFF2-40B4-BE49-F238E27FC236}">
                  <a16:creationId xmlns:a16="http://schemas.microsoft.com/office/drawing/2014/main" id="{FF63FCB6-FFB2-AF99-9AB1-31EF5CE605A0}"/>
                </a:ext>
              </a:extLst>
            </p:cNvPr>
            <p:cNvPicPr>
              <a:picLocks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" t="5541" b="11766"/>
            <a:stretch/>
          </p:blipFill>
          <p:spPr>
            <a:xfrm>
              <a:off x="6471685" y="1488526"/>
              <a:ext cx="1965960" cy="196596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 descr="A person in a police uniform&#10;&#10;Description automatically generated">
              <a:extLst>
                <a:ext uri="{FF2B5EF4-FFF2-40B4-BE49-F238E27FC236}">
                  <a16:creationId xmlns:a16="http://schemas.microsoft.com/office/drawing/2014/main" id="{506DE655-1E68-827E-883F-0C9331783CA9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" t="7662" r="-1727" b="5908"/>
            <a:stretch/>
          </p:blipFill>
          <p:spPr>
            <a:xfrm>
              <a:off x="9189019" y="1496702"/>
              <a:ext cx="1965960" cy="196596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A person smiling for a picture&#10;&#10;Description automatically generated">
              <a:extLst>
                <a:ext uri="{FF2B5EF4-FFF2-40B4-BE49-F238E27FC236}">
                  <a16:creationId xmlns:a16="http://schemas.microsoft.com/office/drawing/2014/main" id="{88595DB6-89AA-E1F2-357E-73527A86098B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9" b="10935"/>
            <a:stretch/>
          </p:blipFill>
          <p:spPr>
            <a:xfrm>
              <a:off x="3754353" y="1496702"/>
              <a:ext cx="1965960" cy="196596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566BAB-6C6C-6D12-8431-93A9005DE070}"/>
              </a:ext>
            </a:extLst>
          </p:cNvPr>
          <p:cNvSpPr txBox="1"/>
          <p:nvPr/>
        </p:nvSpPr>
        <p:spPr>
          <a:xfrm>
            <a:off x="767813" y="3810000"/>
            <a:ext cx="25043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E7B"/>
                </a:solidFill>
                <a:latin typeface="Arial Nova Cond" panose="020B0506020202020204" pitchFamily="34" charset="0"/>
              </a:rPr>
              <a:t>Rey Chavis</a:t>
            </a:r>
          </a:p>
          <a:p>
            <a:pPr algn="ctr"/>
            <a:endParaRPr lang="en-US" b="1" dirty="0">
              <a:latin typeface="Arial Nova Cond" panose="020B0506020202020204" pitchFamily="34" charset="0"/>
            </a:endParaRPr>
          </a:p>
          <a:p>
            <a:pPr algn="ctr"/>
            <a:endParaRPr lang="en-US" dirty="0">
              <a:latin typeface="Arial Nova Cond" panose="020B0506020202020204" pitchFamily="34" charset="0"/>
            </a:endParaRPr>
          </a:p>
          <a:p>
            <a:pPr algn="ctr"/>
            <a:r>
              <a:rPr lang="en-US" dirty="0">
                <a:latin typeface="Arial Nova Cond" panose="020B0506020202020204" pitchFamily="34" charset="0"/>
              </a:rPr>
              <a:t>Director of High-Risk Intervention, Newark Community Street Team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85ADA1-058F-288D-E7EC-2113E49CDC74}"/>
              </a:ext>
            </a:extLst>
          </p:cNvPr>
          <p:cNvSpPr txBox="1"/>
          <p:nvPr/>
        </p:nvSpPr>
        <p:spPr>
          <a:xfrm>
            <a:off x="3485149" y="3810000"/>
            <a:ext cx="2504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E7B"/>
                </a:solidFill>
                <a:latin typeface="Arial Nova Cond" panose="020B0506020202020204" pitchFamily="34" charset="0"/>
              </a:rPr>
              <a:t>Dr. Alejandro Gimenez Santana</a:t>
            </a:r>
          </a:p>
          <a:p>
            <a:pPr algn="ctr"/>
            <a:endParaRPr lang="en-US" b="1" dirty="0">
              <a:latin typeface="Arial Nova Cond" panose="020B0506020202020204" pitchFamily="34" charset="0"/>
            </a:endParaRPr>
          </a:p>
          <a:p>
            <a:pPr algn="ctr"/>
            <a:r>
              <a:rPr lang="en-US" dirty="0">
                <a:latin typeface="Arial Nova Cond" panose="020B0506020202020204" pitchFamily="34" charset="0"/>
              </a:rPr>
              <a:t>Co-Executive Director, Newark Public Safety Collaborative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9CD157-A47C-E30C-F243-294FCE06104C}"/>
              </a:ext>
            </a:extLst>
          </p:cNvPr>
          <p:cNvSpPr txBox="1"/>
          <p:nvPr/>
        </p:nvSpPr>
        <p:spPr>
          <a:xfrm>
            <a:off x="6202478" y="3810000"/>
            <a:ext cx="2504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E7B"/>
                </a:solidFill>
                <a:latin typeface="Arial Nova Cond" panose="020B0506020202020204" pitchFamily="34" charset="0"/>
              </a:rPr>
              <a:t>Solomon Middleton-Williams</a:t>
            </a:r>
          </a:p>
          <a:p>
            <a:pPr algn="ctr"/>
            <a:endParaRPr lang="en-US" b="1" dirty="0">
              <a:latin typeface="Arial Nova Cond" panose="020B0506020202020204" pitchFamily="34" charset="0"/>
            </a:endParaRPr>
          </a:p>
          <a:p>
            <a:pPr algn="ctr"/>
            <a:r>
              <a:rPr lang="en-US" dirty="0">
                <a:latin typeface="Arial Nova Cond" panose="020B0506020202020204" pitchFamily="34" charset="0"/>
              </a:rPr>
              <a:t>Deputy Director, Newark Community Street Team</a:t>
            </a:r>
            <a:br>
              <a:rPr lang="en-US" dirty="0">
                <a:latin typeface="Arial Nova Cond" panose="020B0506020202020204" pitchFamily="34" charset="0"/>
              </a:rPr>
            </a:b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870CA-3571-AF66-E196-1C0375EC83C0}"/>
              </a:ext>
            </a:extLst>
          </p:cNvPr>
          <p:cNvSpPr txBox="1"/>
          <p:nvPr/>
        </p:nvSpPr>
        <p:spPr>
          <a:xfrm>
            <a:off x="8919807" y="3810000"/>
            <a:ext cx="25043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E7B"/>
                </a:solidFill>
                <a:latin typeface="Arial Nova Cond" panose="020B0506020202020204" pitchFamily="34" charset="0"/>
              </a:rPr>
              <a:t>Lt. Tremayne Phillips</a:t>
            </a:r>
          </a:p>
          <a:p>
            <a:pPr algn="ctr"/>
            <a:endParaRPr lang="en-US" b="1" dirty="0">
              <a:latin typeface="Arial Nova Cond" panose="020B0506020202020204" pitchFamily="34" charset="0"/>
            </a:endParaRPr>
          </a:p>
          <a:p>
            <a:pPr algn="ctr"/>
            <a:endParaRPr lang="en-US" b="1" dirty="0">
              <a:latin typeface="Arial Nova Cond" panose="020B0506020202020204" pitchFamily="34" charset="0"/>
            </a:endParaRPr>
          </a:p>
          <a:p>
            <a:pPr algn="ctr"/>
            <a:r>
              <a:rPr lang="en-US" dirty="0">
                <a:latin typeface="Arial Nova Cond" panose="020B0506020202020204" pitchFamily="34" charset="0"/>
              </a:rPr>
              <a:t>Executive Officer, Newark (NJ) Police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9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Newark Community Street Team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5387" y="3137757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0B4C7-42C1-4C05-A54B-BAE2EB4534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pic>
        <p:nvPicPr>
          <p:cNvPr id="9" name="Google Shape;105;p21">
            <a:extLst>
              <a:ext uri="{FF2B5EF4-FFF2-40B4-BE49-F238E27FC236}">
                <a16:creationId xmlns:a16="http://schemas.microsoft.com/office/drawing/2014/main" id="{8A6B7135-D0E2-D22D-37BA-705B5555662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9">
            <a:alphaModFix/>
          </a:blip>
          <a:srcRect t="22710" b="2442"/>
          <a:stretch/>
        </p:blipFill>
        <p:spPr>
          <a:xfrm>
            <a:off x="769854" y="1342482"/>
            <a:ext cx="6745372" cy="417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pic>
        <p:nvPicPr>
          <p:cNvPr id="11" name="Google Shape;106;p21">
            <a:extLst>
              <a:ext uri="{FF2B5EF4-FFF2-40B4-BE49-F238E27FC236}">
                <a16:creationId xmlns:a16="http://schemas.microsoft.com/office/drawing/2014/main" id="{4268BC4F-B72A-15A2-A693-727AAF92D5B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72989" y="1893326"/>
            <a:ext cx="3788198" cy="248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About the Newark Community Street Team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5387" y="3137757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0B4C7-42C1-4C05-A54B-BAE2EB4534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AE6AA4-9367-EDB9-4FE4-74BB0842C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88" y="1512715"/>
            <a:ext cx="10777922" cy="40444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 Nova Cond" panose="020B0506020202020204" pitchFamily="34" charset="0"/>
              </a:rPr>
              <a:t>Founded in 2015 by Mayor Ras J. Baraka as Newark’s community-based violence reduction strategy.</a:t>
            </a:r>
          </a:p>
          <a:p>
            <a:r>
              <a:rPr lang="en-US" sz="2400" dirty="0">
                <a:latin typeface="Arial Nova Cond" panose="020B0506020202020204" pitchFamily="34" charset="0"/>
              </a:rPr>
              <a:t>NCST draws upon an evidence-based, trauma informed approach to violence reduction and hires, trains, and deploys Outreach Workers and High-Risk Interventionists in the South and West Wards of Newark to: 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Provide casework to those at greatest risk of becoming a victim or a perpetrator of violence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Engage in high-risk intervention, both mediating ongoing disputes that may result in violence and preventing retaliation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Offer Safe Passage at contracted schools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Provide support to crime survivors who are overlooked by traditional victim services agencies.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0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Newark Public Safety Collaborative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5387" y="3137757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0B4C7-42C1-4C05-A54B-BAE2EB4534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F406ED-9DEF-7BCD-8081-4569730063F2}"/>
              </a:ext>
            </a:extLst>
          </p:cNvPr>
          <p:cNvGrpSpPr/>
          <p:nvPr/>
        </p:nvGrpSpPr>
        <p:grpSpPr>
          <a:xfrm>
            <a:off x="5519881" y="1164310"/>
            <a:ext cx="6436200" cy="4692380"/>
            <a:chOff x="5564971" y="1132087"/>
            <a:chExt cx="6436200" cy="4692380"/>
          </a:xfrm>
        </p:grpSpPr>
        <p:pic>
          <p:nvPicPr>
            <p:cNvPr id="8" name="Picture 2" descr="Image">
              <a:extLst>
                <a:ext uri="{FF2B5EF4-FFF2-40B4-BE49-F238E27FC236}">
                  <a16:creationId xmlns:a16="http://schemas.microsoft.com/office/drawing/2014/main" id="{E4C36DE5-1385-B5DB-D86C-BAC6E3699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47" r="-2" b="3504"/>
            <a:stretch/>
          </p:blipFill>
          <p:spPr bwMode="auto">
            <a:xfrm>
              <a:off x="5564971" y="1132087"/>
              <a:ext cx="6436200" cy="235129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person pointing at a screen in a classroom&#10;&#10;Description automatically generated">
              <a:extLst>
                <a:ext uri="{FF2B5EF4-FFF2-40B4-BE49-F238E27FC236}">
                  <a16:creationId xmlns:a16="http://schemas.microsoft.com/office/drawing/2014/main" id="{981C4370-E48A-F95C-7EFB-E32367EC9A8E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93" r="-2" b="18120"/>
            <a:stretch/>
          </p:blipFill>
          <p:spPr>
            <a:xfrm>
              <a:off x="5564972" y="3474459"/>
              <a:ext cx="6436199" cy="2350008"/>
            </a:xfrm>
            <a:prstGeom prst="rect">
              <a:avLst/>
            </a:prstGeom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7E7721E-4FE5-6F9D-E480-8215AACF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95" y="1269507"/>
            <a:ext cx="5326425" cy="4492744"/>
          </a:xfr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 Cond" panose="020B0506020202020204" pitchFamily="34" charset="0"/>
              </a:rPr>
              <a:t>Housed in the Rutgers University – Newark’s School of Criminal Justice (SCJ) and convened by SCJ faculty.</a:t>
            </a:r>
          </a:p>
          <a:p>
            <a:r>
              <a:rPr lang="en-US" sz="2400" dirty="0">
                <a:latin typeface="Arial Nova Cond" panose="020B0506020202020204" pitchFamily="34" charset="0"/>
              </a:rPr>
              <a:t>Uses Data-Informed Community Engagement (DICE) to: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Democratize the use of data and analytics,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Mobilize community resources and expertise to problem-solve Newark’s most pressing crime issues. </a:t>
            </a:r>
          </a:p>
          <a:p>
            <a:pPr lvl="1"/>
            <a:r>
              <a:rPr lang="en-US" sz="2200" dirty="0">
                <a:latin typeface="Arial Nova Cond" panose="020B0506020202020204" pitchFamily="34" charset="0"/>
              </a:rPr>
              <a:t>Empower community organizations to become co-producers of public safety</a:t>
            </a:r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9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About the Newark Public Safety Collaborative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5387" y="3137757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0B4C7-42C1-4C05-A54B-BAE2EB4534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AE6AA4-9367-EDB9-4FE4-74BB0842C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49" y="1606061"/>
            <a:ext cx="10304586" cy="36458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ova Cond" panose="020B0506020202020204" pitchFamily="34" charset="0"/>
              </a:rPr>
              <a:t>NPSC levels the playing field by soliciting and valuing the input of those who understand the local context and have the resources to help create sustainable solutions.</a:t>
            </a:r>
          </a:p>
          <a:p>
            <a:r>
              <a:rPr lang="en-US" sz="2400" dirty="0">
                <a:latin typeface="Arial Nova Cond" panose="020B0506020202020204" pitchFamily="34" charset="0"/>
              </a:rPr>
              <a:t>NPSC organizes data-informed community engagement meetings every 60 days. </a:t>
            </a:r>
          </a:p>
          <a:p>
            <a:r>
              <a:rPr lang="en-US" sz="2400" dirty="0">
                <a:latin typeface="Arial Nova Cond" panose="020B0506020202020204" pitchFamily="34" charset="0"/>
              </a:rPr>
              <a:t>These structured one-hour open forum meetings begin with a discussion on crime trends, changes in the spatiotemporal distribution of crime, and multiple data analyses. </a:t>
            </a:r>
          </a:p>
          <a:p>
            <a:r>
              <a:rPr lang="en-US" sz="2400" dirty="0">
                <a:latin typeface="Arial Nova Cond" panose="020B0506020202020204" pitchFamily="34" charset="0"/>
              </a:rPr>
              <a:t>A discussion follows the presentation of each crime problem to discuss potential solutions, programs, or strategies to be implemented.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6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CVIPI Focus On People and Place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40BF5A-8B07-4AC9-92E4-8C6E59DFFAA8}"/>
              </a:ext>
            </a:extLst>
          </p:cNvPr>
          <p:cNvSpPr txBox="1"/>
          <p:nvPr/>
        </p:nvSpPr>
        <p:spPr>
          <a:xfrm>
            <a:off x="515878" y="1038901"/>
            <a:ext cx="112299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Arial Nova Cond" panose="020B0506020202020204" pitchFamily="34" charset="0"/>
              </a:rPr>
              <a:t>CVI requires communities to determine a process that allows them to direct resources to the </a:t>
            </a:r>
            <a:r>
              <a:rPr lang="en-US" sz="28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people</a:t>
            </a:r>
            <a:r>
              <a:rPr lang="en-US" sz="2800" dirty="0">
                <a:solidFill>
                  <a:prstClr val="black"/>
                </a:solidFill>
                <a:latin typeface="Arial Nova Cond" panose="020B0506020202020204" pitchFamily="34" charset="0"/>
              </a:rPr>
              <a:t> and </a:t>
            </a:r>
            <a:r>
              <a:rPr lang="en-US" sz="28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places</a:t>
            </a:r>
            <a:r>
              <a:rPr lang="en-US" sz="2800" dirty="0">
                <a:solidFill>
                  <a:prstClr val="black"/>
                </a:solidFill>
                <a:latin typeface="Arial Nova Cond" panose="020B0506020202020204" pitchFamily="34" charset="0"/>
              </a:rPr>
              <a:t> driving community violence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</a:rPr>
              <a:t>Potential Process Steps for </a:t>
            </a:r>
            <a:r>
              <a:rPr lang="en-US" sz="28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CVI: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Cond" panose="020B0506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 Nova Cond" panose="020B0506020202020204" pitchFamily="34" charset="0"/>
              </a:rPr>
              <a:t>Consider MOU’s to define how and when data is to be collected and analyzed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 Nova Cond" panose="020B0506020202020204" pitchFamily="34" charset="0"/>
              </a:rPr>
              <a:t>Ensure strategies and resources are engaging the right people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 Nova Cond" panose="020B0506020202020204" pitchFamily="34" charset="0"/>
              </a:rPr>
              <a:t>Identify the specific places where violence often occurs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 Nova Cond" panose="020B0506020202020204" pitchFamily="34" charset="0"/>
              </a:rPr>
              <a:t>Check for biases in the data to mitigate their influence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ova Cond" panose="020B0506020202020204" pitchFamily="34" charset="0"/>
              </a:rPr>
              <a:t>Engage technical assistance partners or local research institutions that can provide support/cross-training to CVI team and staff</a:t>
            </a:r>
          </a:p>
        </p:txBody>
      </p:sp>
    </p:spTree>
    <p:extLst>
      <p:ext uri="{BB962C8B-B14F-4D97-AF65-F5344CB8AC3E}">
        <p14:creationId xmlns:p14="http://schemas.microsoft.com/office/powerpoint/2010/main" val="1041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Housekeeping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27EEED-B320-4DB2-8439-239E5BB11A7E}"/>
              </a:ext>
            </a:extLst>
          </p:cNvPr>
          <p:cNvSpPr/>
          <p:nvPr/>
        </p:nvSpPr>
        <p:spPr>
          <a:xfrm>
            <a:off x="1314450" y="1327687"/>
            <a:ext cx="99131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Thank you for joining us today!</a:t>
            </a:r>
            <a:br>
              <a:rPr lang="en-US" sz="2800" dirty="0">
                <a:latin typeface="Arial Nova Cond" panose="020B0506020202020204" pitchFamily="34" charset="0"/>
              </a:rPr>
            </a:br>
            <a:endParaRPr lang="en-US" sz="2800" dirty="0">
              <a:latin typeface="Arial Nova Cond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Helpful links will be available in the chat</a:t>
            </a:r>
            <a:br>
              <a:rPr lang="en-US" sz="2800" dirty="0">
                <a:latin typeface="Arial Nova Cond" panose="020B0506020202020204" pitchFamily="34" charset="0"/>
              </a:rPr>
            </a:br>
            <a:endParaRPr lang="en-US" sz="2800" dirty="0">
              <a:latin typeface="Arial Nova Cond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Please submit your questions and comments in the Q&amp;A box or in the chat </a:t>
            </a:r>
            <a:br>
              <a:rPr lang="en-US" sz="2800" dirty="0">
                <a:latin typeface="Arial Nova Cond" panose="020B0506020202020204" pitchFamily="34" charset="0"/>
              </a:rPr>
            </a:br>
            <a:endParaRPr lang="en-US" sz="2800" dirty="0">
              <a:latin typeface="Arial Nova Cond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Any additional questions, send through our TTA request portal: </a:t>
            </a:r>
            <a:r>
              <a:rPr lang="en-US" sz="2800" dirty="0">
                <a:latin typeface="Arial Nova Cond" panose="020B0506020202020204" pitchFamily="34" charset="0"/>
                <a:hlinkClick r:id="rId11"/>
              </a:rPr>
              <a:t>lisc.tfaforms.net/941</a:t>
            </a:r>
            <a:endParaRPr lang="en-US" sz="2800" dirty="0">
              <a:latin typeface="Arial Nova Cond" panose="020B0506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7F2C35-7D80-49BE-A4E6-8E30F7DF954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88" y="89644"/>
            <a:ext cx="933486" cy="7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Thank you and Q&amp;A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t>20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CBFA0F-9D82-4C32-A2EB-3901F23A6187}"/>
              </a:ext>
            </a:extLst>
          </p:cNvPr>
          <p:cNvSpPr txBox="1">
            <a:spLocks/>
          </p:cNvSpPr>
          <p:nvPr/>
        </p:nvSpPr>
        <p:spPr>
          <a:xfrm>
            <a:off x="156755" y="1212112"/>
            <a:ext cx="4135674" cy="50899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A84B49-ACB3-4143-90E1-43350435E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5" y="89644"/>
            <a:ext cx="933486" cy="704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B7C417-AC0D-478C-97DF-88CB81F4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11" y="1658643"/>
            <a:ext cx="5045681" cy="3700166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26CCEDB-64E6-4726-81EB-7E803844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6" y="1827147"/>
            <a:ext cx="5939244" cy="336315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 dirty="0">
                <a:latin typeface="Arial Nova" panose="020B0504020202020204" pitchFamily="34" charset="0"/>
              </a:rPr>
              <a:t>We want to answer your questions! Please raise your hand or type in questions in the Q&amp;A or chat box. </a:t>
            </a:r>
          </a:p>
          <a:p>
            <a:pPr marL="0" indent="0">
              <a:buNone/>
            </a:pPr>
            <a:endParaRPr lang="en-US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latin typeface="Arial Nova" panose="020B0504020202020204" pitchFamily="34" charset="0"/>
              </a:rPr>
              <a:t>Visit the National CVIPI Resource and Field Support Center:</a:t>
            </a:r>
          </a:p>
          <a:p>
            <a:pPr marL="0" indent="0">
              <a:buNone/>
            </a:pPr>
            <a:r>
              <a:rPr lang="en-US" sz="2300" dirty="0">
                <a:latin typeface="Arial Nova" panose="020B0504020202020204" pitchFamily="34" charset="0"/>
                <a:hlinkClick r:id="rId5"/>
              </a:rPr>
              <a:t>www.lisc.org/cvipi</a:t>
            </a:r>
            <a:br>
              <a:rPr lang="en-US" sz="2300" dirty="0">
                <a:latin typeface="Arial Nova" panose="020B0504020202020204" pitchFamily="34" charset="0"/>
              </a:rPr>
            </a:br>
            <a:endParaRPr lang="en-US" sz="23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latin typeface="Arial Nova" panose="020B0504020202020204" pitchFamily="34" charset="0"/>
              </a:rPr>
              <a:t>For follow up information:</a:t>
            </a:r>
            <a:br>
              <a:rPr lang="en-US" sz="2300" dirty="0">
                <a:latin typeface="Arial Nova" panose="020B0504020202020204" pitchFamily="34" charset="0"/>
              </a:rPr>
            </a:br>
            <a:br>
              <a:rPr lang="en-US" sz="2300" dirty="0">
                <a:latin typeface="Arial Nova" panose="020B0504020202020204" pitchFamily="34" charset="0"/>
              </a:rPr>
            </a:br>
            <a:r>
              <a:rPr lang="en-US" sz="2300" dirty="0">
                <a:latin typeface="Arial Nova" panose="020B0504020202020204" pitchFamily="34" charset="0"/>
                <a:hlinkClick r:id="rId6"/>
              </a:rPr>
              <a:t>safety@lisc.org</a:t>
            </a:r>
            <a:endParaRPr lang="en-US" sz="23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Nova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B211DF-56FF-0304-A806-DC9F72C9E129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E5A56B89-EEB6-B551-4D4B-3D5464975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C164AB2-C58C-4C89-EC77-221B5324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179B6BA-4E45-7FAD-69FB-80461A040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F6C511A-DBF5-689B-0EFE-19A667DDF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01E01D8-F2F8-B14E-9C48-906C0F11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19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Housekeeping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77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E58CB6-0230-57D9-89E5-4A23A83F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8" y="5960778"/>
            <a:ext cx="1770695" cy="802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B6833E-A057-CFF8-0551-054F6BA6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908" y="6138767"/>
            <a:ext cx="2743201" cy="5550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ED48A8-E2F2-8BA6-7B95-8A3360B2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849" y="6140448"/>
            <a:ext cx="1822746" cy="4433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7673F52-5958-BCC3-16C5-B94BE3F7B8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3802" y="6088195"/>
            <a:ext cx="1215607" cy="54787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64CD36-C71D-A3A6-028D-C646C7FA00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" y="6098953"/>
            <a:ext cx="2049637" cy="7252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27EEED-B320-4DB2-8439-239E5BB11A7E}"/>
              </a:ext>
            </a:extLst>
          </p:cNvPr>
          <p:cNvSpPr/>
          <p:nvPr/>
        </p:nvSpPr>
        <p:spPr>
          <a:xfrm>
            <a:off x="1314450" y="1327687"/>
            <a:ext cx="9913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This webinar is being recorded and will be available online: </a:t>
            </a:r>
            <a:r>
              <a:rPr lang="en-US" sz="2800" dirty="0">
                <a:latin typeface="Arial Nova Cond" panose="020B0506020202020204" pitchFamily="34" charset="0"/>
                <a:hlinkClick r:id="rId11"/>
              </a:rPr>
              <a:t>https://www.lisc.org/cvipi/</a:t>
            </a:r>
            <a:br>
              <a:rPr lang="en-US" sz="2800" dirty="0">
                <a:latin typeface="Arial Nova Cond" panose="020B0506020202020204" pitchFamily="34" charset="0"/>
              </a:rPr>
            </a:br>
            <a:endParaRPr lang="en-US" sz="2800" dirty="0">
              <a:latin typeface="Arial Nova Cond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Turn on captions using the menu at the base of your screen</a:t>
            </a:r>
            <a:br>
              <a:rPr lang="en-US" sz="2800" dirty="0">
                <a:latin typeface="Arial Nova Cond" panose="020B0506020202020204" pitchFamily="34" charset="0"/>
              </a:rPr>
            </a:br>
            <a:endParaRPr lang="en-US" sz="2800" dirty="0">
              <a:latin typeface="Arial Nova Cond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Join the conversation online with #CVIStrengtheningCommunities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7F2C35-7D80-49BE-A4E6-8E30F7DF954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88" y="89644"/>
            <a:ext cx="933486" cy="7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Agenda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pPr/>
              <a:t>4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27EEED-B320-4DB2-8439-239E5BB11A7E}"/>
              </a:ext>
            </a:extLst>
          </p:cNvPr>
          <p:cNvSpPr/>
          <p:nvPr/>
        </p:nvSpPr>
        <p:spPr>
          <a:xfrm>
            <a:off x="913706" y="1659285"/>
            <a:ext cx="104342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Engaging with the National CVIPI Resource &amp; Field Support Center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Setting the Foundation: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Defining CVI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CVIPI Implementation Checklist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Collect and analyze data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Panel Discussion on CVI’s Focus on People and Place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Q&amp;A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7F2C35-7D80-49BE-A4E6-8E30F7DF9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88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64A5A5-5F8A-86A0-18CE-229541479478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54668EFA-F982-A225-E15A-AB10F7BE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4FFF78F-9458-023E-310F-586FCF83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CB5E5CB-9215-3A81-26D3-5AD90A2EB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58994AE-C56A-92DA-DD7B-65D006C52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ADF9629F-06DD-25B7-C3D6-140DFF3D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National CVIPI Resource and Field Support Center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t>5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CBFA0F-9D82-4C32-A2EB-3901F23A6187}"/>
              </a:ext>
            </a:extLst>
          </p:cNvPr>
          <p:cNvSpPr txBox="1">
            <a:spLocks/>
          </p:cNvSpPr>
          <p:nvPr/>
        </p:nvSpPr>
        <p:spPr>
          <a:xfrm>
            <a:off x="156755" y="1212112"/>
            <a:ext cx="4135674" cy="50899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93C0AF-13F0-4C57-8688-484A2795CCF3}"/>
              </a:ext>
            </a:extLst>
          </p:cNvPr>
          <p:cNvGrpSpPr/>
          <p:nvPr/>
        </p:nvGrpSpPr>
        <p:grpSpPr>
          <a:xfrm>
            <a:off x="6494808" y="1212112"/>
            <a:ext cx="5000549" cy="4178569"/>
            <a:chOff x="8754354" y="1868191"/>
            <a:chExt cx="3056647" cy="42836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F71039-159B-4843-8CDD-F7E0D2D78724}"/>
                </a:ext>
              </a:extLst>
            </p:cNvPr>
            <p:cNvSpPr/>
            <p:nvPr/>
          </p:nvSpPr>
          <p:spPr>
            <a:xfrm>
              <a:off x="8754354" y="2129818"/>
              <a:ext cx="3056646" cy="4022053"/>
            </a:xfrm>
            <a:prstGeom prst="rect">
              <a:avLst/>
            </a:prstGeom>
            <a:solidFill>
              <a:srgbClr val="FFBC2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Engaging community members and fostering community leadership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Using data to identify problems and evidence-informed solutions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Finding the right partners and working effectively in collaboration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Planning and implementing CVI approaches that integrate with other community efforts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Evaluating and sustaining CVI efforts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86539E9D-F92A-45A6-ACBB-ACAD52DCB120}"/>
                </a:ext>
              </a:extLst>
            </p:cNvPr>
            <p:cNvSpPr/>
            <p:nvPr/>
          </p:nvSpPr>
          <p:spPr>
            <a:xfrm>
              <a:off x="8754355" y="1868191"/>
              <a:ext cx="3056646" cy="457200"/>
            </a:xfrm>
            <a:prstGeom prst="round2SameRect">
              <a:avLst/>
            </a:prstGeom>
            <a:solidFill>
              <a:srgbClr val="113E7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Featured Topics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F0A02-9144-45FB-A437-BF3868059D21}"/>
              </a:ext>
            </a:extLst>
          </p:cNvPr>
          <p:cNvSpPr/>
          <p:nvPr/>
        </p:nvSpPr>
        <p:spPr>
          <a:xfrm>
            <a:off x="568467" y="2338189"/>
            <a:ext cx="5572125" cy="2181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CVI Resource Tools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Upcoming Trainings/Conferences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Community of Practice 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Opportunity to Engage CVI Experts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53CD39-9F5E-5001-44CB-E8030118FD59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33D04DF4-36BE-2D0E-C151-CE059459F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D30A7BB-52E0-DDEA-5912-C951C1B77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5E2B60C-7A1D-DDA4-645B-EBCA35661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4804A8C-B46E-152E-B96A-9D68A717B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C57AAEFF-7206-F3A2-24C4-FECA4060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52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National CVIPI Resource and Field Support Center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t>6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CBFA0F-9D82-4C32-A2EB-3901F23A6187}"/>
              </a:ext>
            </a:extLst>
          </p:cNvPr>
          <p:cNvSpPr txBox="1">
            <a:spLocks/>
          </p:cNvSpPr>
          <p:nvPr/>
        </p:nvSpPr>
        <p:spPr>
          <a:xfrm>
            <a:off x="156755" y="1212112"/>
            <a:ext cx="4135674" cy="50899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0EF22-5D8F-4C8B-9AA8-D283FFCC8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62" y="3914168"/>
            <a:ext cx="1450974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DBCA61-E6C6-4C66-A371-21084EBC6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346" y="3914168"/>
            <a:ext cx="1453484" cy="145348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34ECDB5-4D55-422A-BCFE-77345035E645}"/>
              </a:ext>
            </a:extLst>
          </p:cNvPr>
          <p:cNvSpPr/>
          <p:nvPr/>
        </p:nvSpPr>
        <p:spPr>
          <a:xfrm>
            <a:off x="1786856" y="1544069"/>
            <a:ext cx="914400" cy="914401"/>
          </a:xfrm>
          <a:prstGeom prst="ellipse">
            <a:avLst/>
          </a:prstGeom>
          <a:solidFill>
            <a:srgbClr val="FFBC29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8" name="Picture 17" descr="A qr code with dots&#10;&#10;Description automatically generated">
            <a:extLst>
              <a:ext uri="{FF2B5EF4-FFF2-40B4-BE49-F238E27FC236}">
                <a16:creationId xmlns:a16="http://schemas.microsoft.com/office/drawing/2014/main" id="{F4CA51A0-78B5-2878-18F3-6D3997CDD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14" y="3914168"/>
            <a:ext cx="1453484" cy="145348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6D857E4-DBCC-A1FE-3FEB-BE8D62CBF2C5}"/>
              </a:ext>
            </a:extLst>
          </p:cNvPr>
          <p:cNvGrpSpPr/>
          <p:nvPr/>
        </p:nvGrpSpPr>
        <p:grpSpPr>
          <a:xfrm>
            <a:off x="870730" y="2787646"/>
            <a:ext cx="10520238" cy="720810"/>
            <a:chOff x="807714" y="2886157"/>
            <a:chExt cx="10520238" cy="7208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EACE05-023F-4A74-AE8C-F2B925AC452A}"/>
                </a:ext>
              </a:extLst>
            </p:cNvPr>
            <p:cNvSpPr txBox="1"/>
            <p:nvPr/>
          </p:nvSpPr>
          <p:spPr>
            <a:xfrm>
              <a:off x="807714" y="2890564"/>
              <a:ext cx="2816352" cy="715089"/>
            </a:xfrm>
            <a:prstGeom prst="roundRect">
              <a:avLst/>
            </a:prstGeom>
            <a:solidFill>
              <a:srgbClr val="FFBC2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b="1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National CVIPI 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b="1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Website</a:t>
              </a:r>
              <a:endParaRPr lang="en-US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F43A82-1BFE-34DD-D498-1EDF4704E25B}"/>
                </a:ext>
              </a:extLst>
            </p:cNvPr>
            <p:cNvSpPr txBox="1"/>
            <p:nvPr/>
          </p:nvSpPr>
          <p:spPr>
            <a:xfrm>
              <a:off x="4659657" y="2891878"/>
              <a:ext cx="2816352" cy="71508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b="1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CVIPI Training &amp; Technical Assistance Request</a:t>
              </a:r>
              <a:endParaRPr lang="en-US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3E3AB2-EF29-258F-9EE9-563C0E195E68}"/>
                </a:ext>
              </a:extLst>
            </p:cNvPr>
            <p:cNvSpPr txBox="1"/>
            <p:nvPr/>
          </p:nvSpPr>
          <p:spPr>
            <a:xfrm>
              <a:off x="8511600" y="2886157"/>
              <a:ext cx="2816352" cy="715089"/>
            </a:xfrm>
            <a:prstGeom prst="roundRect">
              <a:avLst/>
            </a:prstGeom>
            <a:solidFill>
              <a:srgbClr val="113E7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b="1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CVIPI Community of Practice</a:t>
              </a:r>
              <a:endParaRPr lang="en-US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136431F5-4B12-C4F8-D093-6EBF9F429D1D}"/>
              </a:ext>
            </a:extLst>
          </p:cNvPr>
          <p:cNvSpPr/>
          <p:nvPr/>
        </p:nvSpPr>
        <p:spPr>
          <a:xfrm>
            <a:off x="5673649" y="1544069"/>
            <a:ext cx="914400" cy="9144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2E1161-358A-41FC-1364-728D787DAD89}"/>
              </a:ext>
            </a:extLst>
          </p:cNvPr>
          <p:cNvSpPr/>
          <p:nvPr/>
        </p:nvSpPr>
        <p:spPr>
          <a:xfrm>
            <a:off x="9609888" y="1546118"/>
            <a:ext cx="914400" cy="914401"/>
          </a:xfrm>
          <a:prstGeom prst="ellipse">
            <a:avLst/>
          </a:prstGeom>
          <a:solidFill>
            <a:srgbClr val="113E7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1" name="Graphic 30" descr="Call center with solid fill">
            <a:extLst>
              <a:ext uri="{FF2B5EF4-FFF2-40B4-BE49-F238E27FC236}">
                <a16:creationId xmlns:a16="http://schemas.microsoft.com/office/drawing/2014/main" id="{55E9B7BF-4C9D-5D26-430C-827B57D77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5089" y="1635540"/>
            <a:ext cx="731520" cy="731520"/>
          </a:xfrm>
          <a:prstGeom prst="rect">
            <a:avLst/>
          </a:prstGeom>
        </p:spPr>
      </p:pic>
      <p:pic>
        <p:nvPicPr>
          <p:cNvPr id="33" name="Graphic 32" descr="Books with solid fill">
            <a:extLst>
              <a:ext uri="{FF2B5EF4-FFF2-40B4-BE49-F238E27FC236}">
                <a16:creationId xmlns:a16="http://schemas.microsoft.com/office/drawing/2014/main" id="{3479E049-9059-8051-8220-9AFE5899C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8296" y="1646268"/>
            <a:ext cx="731520" cy="731520"/>
          </a:xfrm>
          <a:prstGeom prst="rect">
            <a:avLst/>
          </a:prstGeom>
        </p:spPr>
      </p:pic>
      <p:pic>
        <p:nvPicPr>
          <p:cNvPr id="35" name="Graphic 34" descr="Group with solid fill">
            <a:extLst>
              <a:ext uri="{FF2B5EF4-FFF2-40B4-BE49-F238E27FC236}">
                <a16:creationId xmlns:a16="http://schemas.microsoft.com/office/drawing/2014/main" id="{104208CB-08B2-2A37-9F78-068F35D44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05555" y="1649680"/>
            <a:ext cx="731520" cy="731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6A3BB5-97D0-6157-6FDB-4D095A82033F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AE0E010E-7548-D535-1019-2898907A6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136F762-24B4-68BD-8205-47B5FAE0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ECBFD4-B589-42C3-9697-100951905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426A6C5-09BD-DEB8-27FA-578E0E0DA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668553CA-E72C-0B44-2B9C-EC4CBE9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76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CVIPI Checklist Tool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t>7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08CE6A-85C6-49C5-AFAB-170D9325D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89644"/>
            <a:ext cx="933486" cy="70432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F99EE0-CB22-804D-DDF7-AC6226E7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20" y="2622634"/>
            <a:ext cx="242316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554812-5EC3-8156-7D54-B276689FE931}"/>
              </a:ext>
            </a:extLst>
          </p:cNvPr>
          <p:cNvSpPr/>
          <p:nvPr/>
        </p:nvSpPr>
        <p:spPr>
          <a:xfrm>
            <a:off x="559442" y="1513288"/>
            <a:ext cx="5217317" cy="52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latin typeface="Arial Nova Cond" panose="020B0506020202020204" pitchFamily="34" charset="0"/>
              </a:rPr>
              <a:t>CVIPI Implementation Checklist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94ECB-8AC2-9EDE-8FB7-FEE7530CF093}"/>
              </a:ext>
            </a:extLst>
          </p:cNvPr>
          <p:cNvSpPr/>
          <p:nvPr/>
        </p:nvSpPr>
        <p:spPr>
          <a:xfrm>
            <a:off x="6948553" y="1514895"/>
            <a:ext cx="4684005" cy="52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latin typeface="Arial Nova Cond" panose="020B0506020202020204" pitchFamily="34" charset="0"/>
              </a:rPr>
              <a:t>CVIPI Checklist Steps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DDCD5B-6A28-3589-7034-154FB43145C4}"/>
              </a:ext>
            </a:extLst>
          </p:cNvPr>
          <p:cNvCxnSpPr>
            <a:cxnSpLocks/>
          </p:cNvCxnSpPr>
          <p:nvPr/>
        </p:nvCxnSpPr>
        <p:spPr>
          <a:xfrm>
            <a:off x="6096000" y="1371600"/>
            <a:ext cx="0" cy="4114800"/>
          </a:xfrm>
          <a:prstGeom prst="line">
            <a:avLst/>
          </a:prstGeom>
          <a:ln w="57150">
            <a:solidFill>
              <a:srgbClr val="FFB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CBC99D8-19D3-E7C5-9266-4668B6FD7E24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4D9E689-0FB5-0D8B-B4D8-C911E1F4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901641C-5511-B953-040C-234D40C3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DDC82B-6344-8D55-5EA7-7C571450C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66BD640-E275-EC70-D8C9-A8F3E192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22F98CF4-62E2-344B-3696-306C12834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BCE6C5-2309-4602-BBBD-C1636A3EC05E}"/>
              </a:ext>
            </a:extLst>
          </p:cNvPr>
          <p:cNvSpPr/>
          <p:nvPr/>
        </p:nvSpPr>
        <p:spPr>
          <a:xfrm>
            <a:off x="6538234" y="2324626"/>
            <a:ext cx="5504642" cy="34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dirty="0">
                <a:latin typeface="Arial Nova Cond" panose="020B0506020202020204" pitchFamily="34" charset="0"/>
              </a:rPr>
              <a:t>Step 1: </a:t>
            </a:r>
            <a:r>
              <a:rPr lang="en-US" sz="2200" dirty="0">
                <a:latin typeface="Arial Nova Cond" panose="020B0506020202020204" pitchFamily="34" charset="0"/>
              </a:rPr>
              <a:t>Engage Community Members and Conduct a Community Violence Assessment.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dirty="0">
                <a:latin typeface="Arial Nova Cond" panose="020B0506020202020204" pitchFamily="34" charset="0"/>
              </a:rPr>
              <a:t>Step 2: </a:t>
            </a:r>
            <a:r>
              <a:rPr lang="en-US" sz="2200" dirty="0">
                <a:latin typeface="Arial Nova Cond" panose="020B0506020202020204" pitchFamily="34" charset="0"/>
              </a:rPr>
              <a:t>Form a Community Collaboration.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dirty="0">
                <a:latin typeface="Arial Nova Cond" panose="020B0506020202020204" pitchFamily="34" charset="0"/>
              </a:rPr>
              <a:t>Step 3: </a:t>
            </a:r>
            <a:r>
              <a:rPr lang="en-US" sz="2200" dirty="0">
                <a:latin typeface="Arial Nova Cond" panose="020B0506020202020204" pitchFamily="34" charset="0"/>
              </a:rPr>
              <a:t>Implement CVI.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dirty="0">
                <a:latin typeface="Arial Nova Cond" panose="020B0506020202020204" pitchFamily="34" charset="0"/>
              </a:rPr>
              <a:t>Step 4: </a:t>
            </a:r>
            <a:r>
              <a:rPr lang="en-US" sz="2200" dirty="0">
                <a:latin typeface="Arial Nova Cond" panose="020B0506020202020204" pitchFamily="34" charset="0"/>
              </a:rPr>
              <a:t>Set CVI Up for Success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dirty="0">
                <a:latin typeface="Arial Nova Cond" panose="020B0506020202020204" pitchFamily="34" charset="0"/>
              </a:rPr>
              <a:t>Step 5: </a:t>
            </a:r>
            <a:r>
              <a:rPr lang="en-US" sz="2200" dirty="0">
                <a:latin typeface="Arial Nova Cond" panose="020B0506020202020204" pitchFamily="34" charset="0"/>
              </a:rPr>
              <a:t>Measure Success.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dirty="0">
                <a:latin typeface="Arial Nova Cond" panose="020B0506020202020204" pitchFamily="34" charset="0"/>
              </a:rPr>
              <a:t>Step 6: </a:t>
            </a:r>
            <a:r>
              <a:rPr lang="en-US" sz="2200" dirty="0">
                <a:latin typeface="Arial Nova Cond" panose="020B0506020202020204" pitchFamily="34" charset="0"/>
              </a:rPr>
              <a:t>Sustain Success and Continuous Improvement.</a:t>
            </a:r>
          </a:p>
        </p:txBody>
      </p:sp>
    </p:spTree>
    <p:extLst>
      <p:ext uri="{BB962C8B-B14F-4D97-AF65-F5344CB8AC3E}">
        <p14:creationId xmlns:p14="http://schemas.microsoft.com/office/powerpoint/2010/main" val="312058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Defining Community Violence Intervention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pPr/>
              <a:t>8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8673C-5ED3-45BF-B5E8-0CBDAF73D30B}"/>
              </a:ext>
            </a:extLst>
          </p:cNvPr>
          <p:cNvSpPr/>
          <p:nvPr/>
        </p:nvSpPr>
        <p:spPr>
          <a:xfrm>
            <a:off x="258725" y="1351765"/>
            <a:ext cx="11674549" cy="415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lnSpc>
                <a:spcPct val="11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Community Violence Intervention (CVI) is an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approach</a:t>
            </a:r>
            <a:r>
              <a:rPr lang="en-US" sz="2800" dirty="0">
                <a:solidFill>
                  <a:srgbClr val="00B050"/>
                </a:solidFill>
                <a:latin typeface="Arial Nova Cond" panose="020B0506020202020204" pitchFamily="34" charset="0"/>
              </a:rPr>
              <a:t> </a:t>
            </a:r>
            <a:r>
              <a:rPr lang="en-US" sz="2800" dirty="0">
                <a:latin typeface="Arial Nova Cond" panose="020B0506020202020204" pitchFamily="34" charset="0"/>
              </a:rPr>
              <a:t>that uses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evidence-informed strategies </a:t>
            </a:r>
            <a:r>
              <a:rPr lang="en-US" sz="2800" dirty="0">
                <a:latin typeface="Arial Nova Cond" panose="020B0506020202020204" pitchFamily="34" charset="0"/>
              </a:rPr>
              <a:t>to reduce violence through community-centered initiatives</a:t>
            </a:r>
          </a:p>
          <a:p>
            <a:pPr marL="9144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These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multidisciplinary strategies </a:t>
            </a:r>
            <a:r>
              <a:rPr lang="en-US" sz="2800" dirty="0">
                <a:latin typeface="Arial Nova Cond" panose="020B0506020202020204" pitchFamily="34" charset="0"/>
              </a:rPr>
              <a:t>engage individuals and groups to disrupt cycles of violence and retaliation, and they establish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relationships with individuals and community assets</a:t>
            </a:r>
            <a:r>
              <a:rPr lang="en-US" sz="2800" dirty="0">
                <a:solidFill>
                  <a:srgbClr val="0070C0"/>
                </a:solidFill>
                <a:latin typeface="Arial Nova Cond" panose="020B0506020202020204" pitchFamily="34" charset="0"/>
              </a:rPr>
              <a:t> </a:t>
            </a:r>
            <a:r>
              <a:rPr lang="en-US" sz="2800" dirty="0">
                <a:latin typeface="Arial Nova Cond" panose="020B0506020202020204" pitchFamily="34" charset="0"/>
              </a:rPr>
              <a:t>to deliver services that address trauma, provide opportunity, and improve the physical, social, and economic conditions that drive violence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B1F7B-D635-45E1-9C78-23268E940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0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70AE09-7D12-13E3-9CD7-8FB63C6DEDAC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0A1285C6-1D41-E9B4-4CFE-3B02481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B2E1FDD-AAAE-7F40-9C64-65BBEFDB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ACCC60E-39B8-967D-4FB7-694D368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F0F5447-5F79-5DD8-9189-3312AAC0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782490FD-5546-7433-6906-79068AE7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13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C2C626-9901-FF26-F7DE-9CA7BBDE6695}"/>
              </a:ext>
            </a:extLst>
          </p:cNvPr>
          <p:cNvSpPr/>
          <p:nvPr/>
        </p:nvSpPr>
        <p:spPr>
          <a:xfrm>
            <a:off x="0" y="-49196"/>
            <a:ext cx="12192000" cy="982001"/>
          </a:xfrm>
          <a:prstGeom prst="rect">
            <a:avLst/>
          </a:prstGeom>
          <a:solidFill>
            <a:srgbClr val="11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 Nova Cond" panose="020B0506020202020204" pitchFamily="34" charset="0"/>
              </a:rPr>
              <a:t>Defining Community Violence Intervention</a:t>
            </a:r>
          </a:p>
        </p:txBody>
      </p:sp>
      <p:sp>
        <p:nvSpPr>
          <p:cNvPr id="7" name="AutoShape 5" descr="Cities United logo with word mark">
            <a:extLst>
              <a:ext uri="{FF2B5EF4-FFF2-40B4-BE49-F238E27FC236}">
                <a16:creationId xmlns:a16="http://schemas.microsoft.com/office/drawing/2014/main" id="{566DB590-4670-FEAB-5C3F-93793F41D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45" y="3276599"/>
            <a:ext cx="1601755" cy="16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AF32-434D-019A-D12A-09634060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7906E7C-8E22-4B6C-BD9B-2638263D4978}" type="slidenum">
              <a:rPr lang="en-US" sz="900">
                <a:latin typeface="Arial Nova Cond" panose="020B0506020202020204" pitchFamily="34" charset="0"/>
              </a:rPr>
              <a:pPr/>
              <a:t>9</a:t>
            </a:fld>
            <a:endParaRPr lang="en-US" sz="900" dirty="0">
              <a:latin typeface="Arial Nova Cond" panose="020B0506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8673C-5ED3-45BF-B5E8-0CBDAF73D30B}"/>
              </a:ext>
            </a:extLst>
          </p:cNvPr>
          <p:cNvSpPr/>
          <p:nvPr/>
        </p:nvSpPr>
        <p:spPr>
          <a:xfrm>
            <a:off x="258725" y="1351765"/>
            <a:ext cx="11674549" cy="415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lnSpc>
                <a:spcPct val="11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Community Violence Intervention (CVI) is an approach that uses evidence-informed strategies to reduce violence through community-centered initiatives</a:t>
            </a:r>
          </a:p>
          <a:p>
            <a:pPr marL="9144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 Cond" panose="020B0506020202020204" pitchFamily="34" charset="0"/>
              </a:rPr>
              <a:t>These multidisciplinary strategies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engage individuals and groups to disrupt cycles of violence and retaliation</a:t>
            </a:r>
            <a:r>
              <a:rPr lang="en-US" sz="2800" dirty="0">
                <a:latin typeface="Arial Nova Cond" panose="020B0506020202020204" pitchFamily="34" charset="0"/>
              </a:rPr>
              <a:t>, and they establish relationships with individuals and community assets to deliver services that address trauma, provide opportunity,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and improve the physical</a:t>
            </a:r>
            <a:r>
              <a:rPr lang="en-US" sz="2800" dirty="0">
                <a:latin typeface="Arial Nova Cond" panose="020B0506020202020204" pitchFamily="34" charset="0"/>
              </a:rPr>
              <a:t>, social, and economic </a:t>
            </a:r>
            <a:r>
              <a:rPr lang="en-US" sz="2800" dirty="0">
                <a:solidFill>
                  <a:srgbClr val="1C67CA"/>
                </a:solidFill>
                <a:latin typeface="Arial Nova Cond" panose="020B0506020202020204" pitchFamily="34" charset="0"/>
              </a:rPr>
              <a:t>conditions that drive violence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B1F7B-D635-45E1-9C78-23268E940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0" y="89644"/>
            <a:ext cx="933486" cy="704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70AE09-7D12-13E3-9CD7-8FB63C6DEDAC}"/>
              </a:ext>
            </a:extLst>
          </p:cNvPr>
          <p:cNvGrpSpPr/>
          <p:nvPr/>
        </p:nvGrpSpPr>
        <p:grpSpPr>
          <a:xfrm>
            <a:off x="397640" y="5904977"/>
            <a:ext cx="11396720" cy="863379"/>
            <a:chOff x="441063" y="5960778"/>
            <a:chExt cx="11396720" cy="863379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0A1285C6-1D41-E9B4-4CFE-3B02481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088" y="5960778"/>
              <a:ext cx="1770695" cy="80271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B2E1FDD-AAAE-7F40-9C64-65BBEFDB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9408" y="6138767"/>
              <a:ext cx="2743201" cy="55507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ACCC60E-39B8-967D-4FB7-694D368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318" y="6140448"/>
              <a:ext cx="1822746" cy="44337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F0F5447-5F79-5DD8-9189-3312AAC0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2772" y="6088195"/>
              <a:ext cx="1215607" cy="54787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782490FD-5546-7433-6906-79068AE7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63" y="6098953"/>
              <a:ext cx="2049637" cy="72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35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1D384C"/>
      </a:accent1>
      <a:accent2>
        <a:srgbClr val="F4CD19"/>
      </a:accent2>
      <a:accent3>
        <a:srgbClr val="3494BA"/>
      </a:accent3>
      <a:accent4>
        <a:srgbClr val="58B6C0"/>
      </a:accent4>
      <a:accent5>
        <a:srgbClr val="75BDA7"/>
      </a:accent5>
      <a:accent6>
        <a:srgbClr val="398F98"/>
      </a:accent6>
      <a:hlink>
        <a:srgbClr val="2683C6"/>
      </a:hlink>
      <a:folHlink>
        <a:srgbClr val="5A696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a9aea-fb0f-4ddd-aff8-712634b7d5fe" xsi:nil="true"/>
    <lcf76f155ced4ddcb4097134ff3c332f xmlns="62092bed-6584-4a6d-8a03-5ea7f3d54d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1EE5F6C01984FA631B55C10ACCB37" ma:contentTypeVersion="16" ma:contentTypeDescription="Create a new document." ma:contentTypeScope="" ma:versionID="3ed4845222e487ae6420e9a232624e8c">
  <xsd:schema xmlns:xsd="http://www.w3.org/2001/XMLSchema" xmlns:xs="http://www.w3.org/2001/XMLSchema" xmlns:p="http://schemas.microsoft.com/office/2006/metadata/properties" xmlns:ns2="62092bed-6584-4a6d-8a03-5ea7f3d54d16" xmlns:ns3="e52980a2-dbed-478a-8dba-5d4bc33a3536" xmlns:ns4="fa6a9aea-fb0f-4ddd-aff8-712634b7d5fe" targetNamespace="http://schemas.microsoft.com/office/2006/metadata/properties" ma:root="true" ma:fieldsID="c3b77e13754c88d20731afd6ba996153" ns2:_="" ns3:_="" ns4:_="">
    <xsd:import namespace="62092bed-6584-4a6d-8a03-5ea7f3d54d16"/>
    <xsd:import namespace="e52980a2-dbed-478a-8dba-5d4bc33a3536"/>
    <xsd:import namespace="fa6a9aea-fb0f-4ddd-aff8-712634b7d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92bed-6584-4a6d-8a03-5ea7f3d54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856f2ee-118d-42e8-91de-064c9a66b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80a2-dbed-478a-8dba-5d4bc33a3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a9aea-fb0f-4ddd-aff8-712634b7d5f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a2e8746-6938-4f30-9cd2-93994da07d03}" ma:internalName="TaxCatchAll" ma:showField="CatchAllData" ma:web="e52980a2-dbed-478a-8dba-5d4bc33a3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4BDEC-9895-4EF9-BEAA-DA44D4160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58F89-78E0-4EE0-9DEA-F587158E5D1E}">
  <ds:schemaRefs>
    <ds:schemaRef ds:uri="http://purl.org/dc/terms/"/>
    <ds:schemaRef ds:uri="fa6a9aea-fb0f-4ddd-aff8-712634b7d5f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e52980a2-dbed-478a-8dba-5d4bc33a3536"/>
    <ds:schemaRef ds:uri="http://schemas.openxmlformats.org/package/2006/metadata/core-properties"/>
    <ds:schemaRef ds:uri="62092bed-6584-4a6d-8a03-5ea7f3d54d1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3D28A3-508F-4FDE-9921-5DC3FCF6A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92bed-6584-4a6d-8a03-5ea7f3d54d16"/>
    <ds:schemaRef ds:uri="e52980a2-dbed-478a-8dba-5d4bc33a3536"/>
    <ds:schemaRef ds:uri="fa6a9aea-fb0f-4ddd-aff8-712634b7d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1184</Words>
  <Application>Microsoft Office PowerPoint</Application>
  <PresentationFormat>Widescreen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Nova</vt:lpstr>
      <vt:lpstr>Arial Nova Cond</vt:lpstr>
      <vt:lpstr>Calibri</vt:lpstr>
      <vt:lpstr>Calibri Light</vt:lpstr>
      <vt:lpstr>Franklin Gothic Medium</vt:lpstr>
      <vt:lpstr>Open Sans</vt:lpstr>
      <vt:lpstr>Times New Roman</vt:lpstr>
      <vt:lpstr>Wingdings</vt:lpstr>
      <vt:lpstr>Office Theme</vt:lpstr>
      <vt:lpstr>       Person, Place, Thing: Understanding the Context of Community Violence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LeVar Michael</dc:creator>
  <cp:lastModifiedBy>James Stark</cp:lastModifiedBy>
  <cp:revision>137</cp:revision>
  <dcterms:created xsi:type="dcterms:W3CDTF">2022-08-17T13:42:58Z</dcterms:created>
  <dcterms:modified xsi:type="dcterms:W3CDTF">2024-03-15T15:35:16Z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0x010100DFE1EE5F6C01984FA631B55C10ACCB37</vt:lpwstr>
  </property>
  <property fmtid="{D5CDD505-2E9C-101B-9397-08002B2CF9AE}" pid="3" name="MediaServiceImageTags">
    <vt:lpwstr/>
  </property>
</Properties>
</file>