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374" r:id="rId2"/>
    <p:sldId id="393" r:id="rId3"/>
    <p:sldId id="395" r:id="rId4"/>
    <p:sldId id="394" r:id="rId5"/>
    <p:sldId id="3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Carlstedt" initials="CC" lastIdx="7" clrIdx="0">
    <p:extLst>
      <p:ext uri="{19B8F6BF-5375-455C-9EA6-DF929625EA0E}">
        <p15:presenceInfo xmlns:p15="http://schemas.microsoft.com/office/powerpoint/2012/main" userId="S-1-5-21-2070835033-171863384-681445708-36296" providerId="AD"/>
      </p:ext>
    </p:extLst>
  </p:cmAuthor>
  <p:cmAuthor id="2" name="Eva Alligood" initials="EA" lastIdx="8" clrIdx="1">
    <p:extLst>
      <p:ext uri="{19B8F6BF-5375-455C-9EA6-DF929625EA0E}">
        <p15:presenceInfo xmlns:p15="http://schemas.microsoft.com/office/powerpoint/2012/main" userId="S-1-5-21-2070835033-171863384-681445708-22709" providerId="AD"/>
      </p:ext>
    </p:extLst>
  </p:cmAuthor>
  <p:cmAuthor id="3" name="Alyssa Alfonso" initials="AA" lastIdx="3" clrIdx="2">
    <p:extLst>
      <p:ext uri="{19B8F6BF-5375-455C-9EA6-DF929625EA0E}">
        <p15:presenceInfo xmlns:p15="http://schemas.microsoft.com/office/powerpoint/2012/main" userId="S-1-5-21-2070835033-171863384-681445708-446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DF"/>
    <a:srgbClr val="F5CA46"/>
    <a:srgbClr val="3A8CA9"/>
    <a:srgbClr val="E20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BC2248-23EE-4631-B9EB-09FB6B61F32C}" v="1" dt="2021-03-22T16:09:44.3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79843" autoAdjust="0"/>
  </p:normalViewPr>
  <p:slideViewPr>
    <p:cSldViewPr snapToGrid="0">
      <p:cViewPr varScale="1">
        <p:scale>
          <a:sx n="55" d="100"/>
          <a:sy n="55" d="100"/>
        </p:scale>
        <p:origin x="12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47" Type="http://schemas.microsoft.com/office/2016/11/relationships/changesInfo" Target="changesInfos/changesInfo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Hanmer" userId="0e870d1a3fe89339" providerId="LiveId" clId="{BEBC2248-23EE-4631-B9EB-09FB6B61F32C}"/>
    <pc:docChg chg="undo custSel modSld">
      <pc:chgData name="Jessica Hanmer" userId="0e870d1a3fe89339" providerId="LiveId" clId="{BEBC2248-23EE-4631-B9EB-09FB6B61F32C}" dt="2021-03-22T16:10:03" v="22" actId="108"/>
      <pc:docMkLst>
        <pc:docMk/>
      </pc:docMkLst>
      <pc:sldChg chg="modSp mod">
        <pc:chgData name="Jessica Hanmer" userId="0e870d1a3fe89339" providerId="LiveId" clId="{BEBC2248-23EE-4631-B9EB-09FB6B61F32C}" dt="2021-03-22T16:07:47.535" v="5" actId="108"/>
        <pc:sldMkLst>
          <pc:docMk/>
          <pc:sldMk cId="1122716302" sldId="310"/>
        </pc:sldMkLst>
        <pc:spChg chg="mod">
          <ac:chgData name="Jessica Hanmer" userId="0e870d1a3fe89339" providerId="LiveId" clId="{BEBC2248-23EE-4631-B9EB-09FB6B61F32C}" dt="2021-03-22T16:07:47.535" v="5" actId="108"/>
          <ac:spMkLst>
            <pc:docMk/>
            <pc:sldMk cId="1122716302" sldId="310"/>
            <ac:spMk id="4" creationId="{00000000-0000-0000-0000-000000000000}"/>
          </ac:spMkLst>
        </pc:spChg>
      </pc:sldChg>
      <pc:sldChg chg="modSp mod">
        <pc:chgData name="Jessica Hanmer" userId="0e870d1a3fe89339" providerId="LiveId" clId="{BEBC2248-23EE-4631-B9EB-09FB6B61F32C}" dt="2021-03-22T16:07:34.976" v="4" actId="108"/>
        <pc:sldMkLst>
          <pc:docMk/>
          <pc:sldMk cId="3689204991" sldId="346"/>
        </pc:sldMkLst>
        <pc:spChg chg="mod">
          <ac:chgData name="Jessica Hanmer" userId="0e870d1a3fe89339" providerId="LiveId" clId="{BEBC2248-23EE-4631-B9EB-09FB6B61F32C}" dt="2021-03-22T16:07:34.976" v="4" actId="108"/>
          <ac:spMkLst>
            <pc:docMk/>
            <pc:sldMk cId="3689204991" sldId="346"/>
            <ac:spMk id="7" creationId="{00000000-0000-0000-0000-000000000000}"/>
          </ac:spMkLst>
        </pc:spChg>
      </pc:sldChg>
      <pc:sldChg chg="modSp mod modNotesTx">
        <pc:chgData name="Jessica Hanmer" userId="0e870d1a3fe89339" providerId="LiveId" clId="{BEBC2248-23EE-4631-B9EB-09FB6B61F32C}" dt="2021-03-22T16:09:10.556" v="15" actId="113"/>
        <pc:sldMkLst>
          <pc:docMk/>
          <pc:sldMk cId="568719755" sldId="355"/>
        </pc:sldMkLst>
        <pc:spChg chg="mod">
          <ac:chgData name="Jessica Hanmer" userId="0e870d1a3fe89339" providerId="LiveId" clId="{BEBC2248-23EE-4631-B9EB-09FB6B61F32C}" dt="2021-03-22T15:13:33.754" v="2" actId="113"/>
          <ac:spMkLst>
            <pc:docMk/>
            <pc:sldMk cId="568719755" sldId="355"/>
            <ac:spMk id="9" creationId="{00000000-0000-0000-0000-000000000000}"/>
          </ac:spMkLst>
        </pc:spChg>
      </pc:sldChg>
      <pc:sldChg chg="modSp mod modNotesTx">
        <pc:chgData name="Jessica Hanmer" userId="0e870d1a3fe89339" providerId="LiveId" clId="{BEBC2248-23EE-4631-B9EB-09FB6B61F32C}" dt="2021-03-22T16:09:22.946" v="16" actId="6549"/>
        <pc:sldMkLst>
          <pc:docMk/>
          <pc:sldMk cId="4180318897" sldId="357"/>
        </pc:sldMkLst>
        <pc:spChg chg="mod">
          <ac:chgData name="Jessica Hanmer" userId="0e870d1a3fe89339" providerId="LiveId" clId="{BEBC2248-23EE-4631-B9EB-09FB6B61F32C}" dt="2021-03-22T16:08:17.794" v="9" actId="108"/>
          <ac:spMkLst>
            <pc:docMk/>
            <pc:sldMk cId="4180318897" sldId="357"/>
            <ac:spMk id="21" creationId="{00000000-0000-0000-0000-000000000000}"/>
          </ac:spMkLst>
        </pc:spChg>
      </pc:sldChg>
      <pc:sldChg chg="modSp mod modNotesTx">
        <pc:chgData name="Jessica Hanmer" userId="0e870d1a3fe89339" providerId="LiveId" clId="{BEBC2248-23EE-4631-B9EB-09FB6B61F32C}" dt="2021-03-22T16:08:52.788" v="14" actId="20577"/>
        <pc:sldMkLst>
          <pc:docMk/>
          <pc:sldMk cId="1854033129" sldId="360"/>
        </pc:sldMkLst>
        <pc:spChg chg="mod">
          <ac:chgData name="Jessica Hanmer" userId="0e870d1a3fe89339" providerId="LiveId" clId="{BEBC2248-23EE-4631-B9EB-09FB6B61F32C}" dt="2021-03-22T16:08:47.437" v="13" actId="207"/>
          <ac:spMkLst>
            <pc:docMk/>
            <pc:sldMk cId="1854033129" sldId="360"/>
            <ac:spMk id="4" creationId="{00000000-0000-0000-0000-000000000000}"/>
          </ac:spMkLst>
        </pc:spChg>
      </pc:sldChg>
      <pc:sldChg chg="delCm modCm modNotesTx">
        <pc:chgData name="Jessica Hanmer" userId="0e870d1a3fe89339" providerId="LiveId" clId="{BEBC2248-23EE-4631-B9EB-09FB6B61F32C}" dt="2021-03-22T16:09:45.928" v="20"/>
        <pc:sldMkLst>
          <pc:docMk/>
          <pc:sldMk cId="4141801650" sldId="361"/>
        </pc:sldMkLst>
      </pc:sldChg>
      <pc:sldChg chg="modSp mod">
        <pc:chgData name="Jessica Hanmer" userId="0e870d1a3fe89339" providerId="LiveId" clId="{BEBC2248-23EE-4631-B9EB-09FB6B61F32C}" dt="2021-03-22T16:08:08.759" v="8" actId="108"/>
        <pc:sldMkLst>
          <pc:docMk/>
          <pc:sldMk cId="3343952575" sldId="363"/>
        </pc:sldMkLst>
        <pc:spChg chg="mod">
          <ac:chgData name="Jessica Hanmer" userId="0e870d1a3fe89339" providerId="LiveId" clId="{BEBC2248-23EE-4631-B9EB-09FB6B61F32C}" dt="2021-03-22T16:07:57.979" v="6" actId="108"/>
          <ac:spMkLst>
            <pc:docMk/>
            <pc:sldMk cId="3343952575" sldId="363"/>
            <ac:spMk id="19" creationId="{00000000-0000-0000-0000-000000000000}"/>
          </ac:spMkLst>
        </pc:spChg>
        <pc:spChg chg="mod">
          <ac:chgData name="Jessica Hanmer" userId="0e870d1a3fe89339" providerId="LiveId" clId="{BEBC2248-23EE-4631-B9EB-09FB6B61F32C}" dt="2021-03-22T16:08:03.414" v="7" actId="108"/>
          <ac:spMkLst>
            <pc:docMk/>
            <pc:sldMk cId="3343952575" sldId="363"/>
            <ac:spMk id="23" creationId="{00000000-0000-0000-0000-000000000000}"/>
          </ac:spMkLst>
        </pc:spChg>
        <pc:spChg chg="mod">
          <ac:chgData name="Jessica Hanmer" userId="0e870d1a3fe89339" providerId="LiveId" clId="{BEBC2248-23EE-4631-B9EB-09FB6B61F32C}" dt="2021-03-22T16:08:08.759" v="8" actId="108"/>
          <ac:spMkLst>
            <pc:docMk/>
            <pc:sldMk cId="3343952575" sldId="363"/>
            <ac:spMk id="39" creationId="{00000000-0000-0000-0000-000000000000}"/>
          </ac:spMkLst>
        </pc:spChg>
      </pc:sldChg>
      <pc:sldChg chg="modSp mod">
        <pc:chgData name="Jessica Hanmer" userId="0e870d1a3fe89339" providerId="LiveId" clId="{BEBC2248-23EE-4631-B9EB-09FB6B61F32C}" dt="2021-03-22T16:08:37.635" v="12" actId="108"/>
        <pc:sldMkLst>
          <pc:docMk/>
          <pc:sldMk cId="2901802850" sldId="365"/>
        </pc:sldMkLst>
        <pc:spChg chg="mod">
          <ac:chgData name="Jessica Hanmer" userId="0e870d1a3fe89339" providerId="LiveId" clId="{BEBC2248-23EE-4631-B9EB-09FB6B61F32C}" dt="2021-03-22T16:08:37.635" v="12" actId="108"/>
          <ac:spMkLst>
            <pc:docMk/>
            <pc:sldMk cId="2901802850" sldId="365"/>
            <ac:spMk id="5" creationId="{00000000-0000-0000-0000-000000000000}"/>
          </ac:spMkLst>
        </pc:spChg>
      </pc:sldChg>
      <pc:sldChg chg="modSp mod modNotesTx">
        <pc:chgData name="Jessica Hanmer" userId="0e870d1a3fe89339" providerId="LiveId" clId="{BEBC2248-23EE-4631-B9EB-09FB6B61F32C}" dt="2021-03-22T16:09:26.777" v="17" actId="20577"/>
        <pc:sldMkLst>
          <pc:docMk/>
          <pc:sldMk cId="4038986172" sldId="368"/>
        </pc:sldMkLst>
        <pc:spChg chg="mod">
          <ac:chgData name="Jessica Hanmer" userId="0e870d1a3fe89339" providerId="LiveId" clId="{BEBC2248-23EE-4631-B9EB-09FB6B61F32C}" dt="2021-03-22T16:08:25.399" v="10" actId="108"/>
          <ac:spMkLst>
            <pc:docMk/>
            <pc:sldMk cId="4038986172" sldId="368"/>
            <ac:spMk id="21" creationId="{00000000-0000-0000-0000-000000000000}"/>
          </ac:spMkLst>
        </pc:spChg>
      </pc:sldChg>
      <pc:sldChg chg="modSp mod modNotesTx">
        <pc:chgData name="Jessica Hanmer" userId="0e870d1a3fe89339" providerId="LiveId" clId="{BEBC2248-23EE-4631-B9EB-09FB6B61F32C}" dt="2021-03-22T16:10:03" v="22" actId="108"/>
        <pc:sldMkLst>
          <pc:docMk/>
          <pc:sldMk cId="1339260593" sldId="369"/>
        </pc:sldMkLst>
        <pc:spChg chg="mod">
          <ac:chgData name="Jessica Hanmer" userId="0e870d1a3fe89339" providerId="LiveId" clId="{BEBC2248-23EE-4631-B9EB-09FB6B61F32C}" dt="2021-03-22T16:10:03" v="22" actId="108"/>
          <ac:spMkLst>
            <pc:docMk/>
            <pc:sldMk cId="1339260593" sldId="369"/>
            <ac:spMk id="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530F1-564B-436E-9ED5-B5E9632E4A47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3ACDB-3C44-4A61-8C29-D1AC3EE11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0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9D7C5-D272-4248-A719-3F156BFB04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7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0FD8-5B53-42A4-B346-CFDAD2515413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4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80160"/>
            <a:ext cx="10985204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1E9B-032A-47AB-B9A2-F951A2506F93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4726" y="365125"/>
            <a:ext cx="118907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82AF-0AFE-4677-A9A4-113519622106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6426"/>
            <a:ext cx="11430000" cy="78862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1122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81000" y="2121640"/>
            <a:ext cx="3429000" cy="296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11224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457200" indent="0">
              <a:buNone/>
              <a:defRPr sz="1800" b="0" i="0">
                <a:solidFill>
                  <a:srgbClr val="011224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2pPr>
            <a:lvl3pPr marL="914400" indent="0">
              <a:buNone/>
              <a:defRPr sz="1800" b="0" i="0">
                <a:solidFill>
                  <a:srgbClr val="011224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3pPr>
            <a:lvl4pPr marL="1371600" indent="0">
              <a:buNone/>
              <a:defRPr sz="1800" b="0" i="0">
                <a:solidFill>
                  <a:srgbClr val="011224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4pPr>
            <a:lvl5pPr marL="1828800" indent="0">
              <a:buNone/>
              <a:defRPr sz="1800" b="0" i="0">
                <a:solidFill>
                  <a:srgbClr val="011224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336073" y="2121640"/>
            <a:ext cx="2322635" cy="29654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912219" y="2121640"/>
            <a:ext cx="2322635" cy="29654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2192000" cy="199291"/>
          </a:xfrm>
          <a:prstGeom prst="rect">
            <a:avLst/>
          </a:prstGeom>
          <a:solidFill>
            <a:srgbClr val="00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488365" y="2121640"/>
            <a:ext cx="2322635" cy="29654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406554" y="6335485"/>
            <a:ext cx="404446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2EB1D1"/>
                </a:solidFill>
              </a:defRPr>
            </a:lvl1pPr>
          </a:lstStyle>
          <a:p>
            <a:fld id="{4749BECD-3273-4FE3-BD63-F549C359A7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2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6426"/>
            <a:ext cx="11430000" cy="78862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1122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81000" y="2121640"/>
            <a:ext cx="3429000" cy="296545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solidFill>
                  <a:srgbClr val="011224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457200" indent="0">
              <a:buNone/>
              <a:defRPr sz="1800" b="0" i="0">
                <a:solidFill>
                  <a:srgbClr val="011224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2pPr>
            <a:lvl3pPr marL="914400" indent="0">
              <a:buNone/>
              <a:defRPr sz="1800" b="0" i="0">
                <a:solidFill>
                  <a:srgbClr val="011224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3pPr>
            <a:lvl4pPr marL="1371600" indent="0">
              <a:buNone/>
              <a:defRPr sz="1800" b="0" i="0">
                <a:solidFill>
                  <a:srgbClr val="011224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4pPr>
            <a:lvl5pPr marL="1828800" indent="0">
              <a:buNone/>
              <a:defRPr sz="1800" b="0" i="0">
                <a:solidFill>
                  <a:srgbClr val="011224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5pPr>
          </a:lstStyle>
          <a:p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" y="0"/>
            <a:ext cx="12192000" cy="199291"/>
          </a:xfrm>
          <a:prstGeom prst="rect">
            <a:avLst/>
          </a:prstGeom>
          <a:solidFill>
            <a:srgbClr val="00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488365" y="2121640"/>
            <a:ext cx="2322635" cy="29654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8490" y="1968285"/>
            <a:ext cx="1168831" cy="0"/>
          </a:xfrm>
          <a:prstGeom prst="line">
            <a:avLst/>
          </a:prstGeom>
          <a:ln w="50800">
            <a:solidFill>
              <a:srgbClr val="00A5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406554" y="6335485"/>
            <a:ext cx="404446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2EB1D1"/>
                </a:solidFill>
              </a:defRPr>
            </a:lvl1pPr>
          </a:lstStyle>
          <a:p>
            <a:fld id="{4749BECD-3273-4FE3-BD63-F549C359A7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4244975" y="2120900"/>
            <a:ext cx="4794250" cy="2965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6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77" y="1280160"/>
            <a:ext cx="1097102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93C3-B15D-42F8-9F67-EA2A49DEE936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8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F18A-0D95-43CA-B87A-22BBD69532C0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777" y="1280160"/>
            <a:ext cx="539602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80160"/>
            <a:ext cx="542260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1370-37B2-452C-8E9E-D5D934D159EA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0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0515600" cy="6556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81163"/>
            <a:ext cx="5387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3879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226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2260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E948-BB47-4D12-A384-2B2D4628055D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3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B53-18EB-4734-85EC-F97C2120182C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6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AA2-6FFD-4D7C-AE2C-4889A90D235B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6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688" y="457200"/>
            <a:ext cx="41553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4116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688" y="2057400"/>
            <a:ext cx="41553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A70E-2F72-435D-A066-386EDA164EED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12" y="457200"/>
            <a:ext cx="41695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41161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512" y="2057400"/>
            <a:ext cx="41695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23E-7ED7-4799-9DD7-DF4CD6103505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5760"/>
            <a:ext cx="10515600" cy="62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28016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013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1090-BCA7-483F-97C9-49251290F195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160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1DE49-1BE2-46EC-A7A4-2C1F94330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3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  <p:sldLayoutId id="2147483668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jumoke.m.fagbayi@chas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315892" y="4148185"/>
            <a:ext cx="5486400" cy="16903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315892" y="1404985"/>
            <a:ext cx="5486400" cy="2387600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Picture 8" descr="A picture containing person, meal&#10;&#10;Description automatically generated"/>
          <p:cNvPicPr>
            <a:picLocks noChangeAspect="1"/>
          </p:cNvPicPr>
          <p:nvPr/>
        </p:nvPicPr>
        <p:blipFill rotWithShape="1">
          <a:blip r:embed="rId3"/>
          <a:srcRect t="8178" b="817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C8D7FE7-E895-D04C-BF99-51DB4C57B96B}"/>
              </a:ext>
            </a:extLst>
          </p:cNvPr>
          <p:cNvSpPr/>
          <p:nvPr/>
        </p:nvSpPr>
        <p:spPr>
          <a:xfrm>
            <a:off x="909725" y="2094176"/>
            <a:ext cx="4688505" cy="2418072"/>
          </a:xfrm>
          <a:prstGeom prst="rect">
            <a:avLst/>
          </a:prstGeom>
          <a:solidFill>
            <a:srgbClr val="00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884873" y="2738145"/>
            <a:ext cx="4713357" cy="13043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4C946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3600" dirty="0" smtClean="0">
                <a:solidFill>
                  <a:srgbClr val="F4C946"/>
                </a:solidFill>
                <a:latin typeface="Franklin Gothic Medium" panose="020B0603020102020204" pitchFamily="34" charset="0"/>
              </a:rPr>
              <a:t>Small Business Learning Session</a:t>
            </a:r>
          </a:p>
        </p:txBody>
      </p:sp>
      <p:sp>
        <p:nvSpPr>
          <p:cNvPr id="12" name="Subtitle 3"/>
          <p:cNvSpPr txBox="1">
            <a:spLocks/>
          </p:cNvSpPr>
          <p:nvPr/>
        </p:nvSpPr>
        <p:spPr>
          <a:xfrm>
            <a:off x="1170011" y="4042494"/>
            <a:ext cx="4167932" cy="939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Tuesday, March 1, 2022 </a:t>
            </a:r>
            <a:endParaRPr lang="en-US" sz="1900" b="1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endParaRPr lang="en-US" sz="2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117" y="5913706"/>
            <a:ext cx="1927074" cy="752519"/>
          </a:xfrm>
          <a:prstGeom prst="rect">
            <a:avLst/>
          </a:prstGeom>
        </p:spPr>
      </p:pic>
      <p:sp>
        <p:nvSpPr>
          <p:cNvPr id="15" name="Subtitle 3"/>
          <p:cNvSpPr txBox="1">
            <a:spLocks/>
          </p:cNvSpPr>
          <p:nvPr/>
        </p:nvSpPr>
        <p:spPr>
          <a:xfrm>
            <a:off x="1157585" y="2363704"/>
            <a:ext cx="4167932" cy="939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LISC NYC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816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LISC NYC Mission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1000" y="2158585"/>
            <a:ext cx="11025554" cy="2965450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 smtClean="0">
                <a:latin typeface="Franklin Gothic Book" panose="020B0503020102020204" pitchFamily="34" charset="0"/>
              </a:rPr>
              <a:t>Local </a:t>
            </a:r>
            <a:r>
              <a:rPr lang="en-US" dirty="0">
                <a:latin typeface="Franklin Gothic Book" panose="020B0503020102020204" pitchFamily="34" charset="0"/>
              </a:rPr>
              <a:t>Initiatives Support Corporation (LISC) is a national, </a:t>
            </a:r>
            <a:r>
              <a:rPr lang="en-US" dirty="0" smtClean="0">
                <a:latin typeface="Franklin Gothic Book" panose="020B0503020102020204" pitchFamily="34" charset="0"/>
              </a:rPr>
              <a:t>nonprofit </a:t>
            </a:r>
            <a:r>
              <a:rPr lang="en-US" dirty="0">
                <a:latin typeface="Franklin Gothic Book" panose="020B0503020102020204" pitchFamily="34" charset="0"/>
              </a:rPr>
              <a:t>community development financial institution (CDFI) that equips underinvested communities with the </a:t>
            </a:r>
            <a:r>
              <a:rPr lang="en-US" b="1" dirty="0">
                <a:latin typeface="Franklin Gothic Book" panose="020B0503020102020204" pitchFamily="34" charset="0"/>
              </a:rPr>
              <a:t>capital, strategy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b="1" dirty="0">
                <a:latin typeface="Franklin Gothic Book" panose="020B0503020102020204" pitchFamily="34" charset="0"/>
              </a:rPr>
              <a:t>and </a:t>
            </a:r>
            <a:r>
              <a:rPr lang="en-US" b="1" dirty="0" smtClean="0">
                <a:latin typeface="Franklin Gothic Book" panose="020B0503020102020204" pitchFamily="34" charset="0"/>
              </a:rPr>
              <a:t>technical know-how </a:t>
            </a:r>
            <a:r>
              <a:rPr lang="en-US" dirty="0">
                <a:latin typeface="Franklin Gothic Book" panose="020B0503020102020204" pitchFamily="34" charset="0"/>
              </a:rPr>
              <a:t>to become places where low- and moderate-income (LMI) people can thrive</a:t>
            </a:r>
            <a:r>
              <a:rPr lang="en-US" dirty="0" smtClean="0">
                <a:latin typeface="Franklin Gothic Book" panose="020B0503020102020204" pitchFamily="34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dirty="0">
              <a:latin typeface="Franklin Gothic Book" panose="020B05030201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 smtClean="0">
                <a:latin typeface="Franklin Gothic Book" panose="020B0503020102020204" pitchFamily="34" charset="0"/>
              </a:rPr>
              <a:t>LISC </a:t>
            </a:r>
            <a:r>
              <a:rPr lang="en-US" dirty="0">
                <a:latin typeface="Franklin Gothic Book" panose="020B0503020102020204" pitchFamily="34" charset="0"/>
              </a:rPr>
              <a:t>NYC, LISC’s flagship New York City office, was </a:t>
            </a:r>
            <a:r>
              <a:rPr lang="en-US" dirty="0" smtClean="0">
                <a:latin typeface="Franklin Gothic Book" panose="020B0503020102020204" pitchFamily="34" charset="0"/>
              </a:rPr>
              <a:t>created </a:t>
            </a:r>
            <a:r>
              <a:rPr lang="en-US" dirty="0">
                <a:latin typeface="Franklin Gothic Book" panose="020B0503020102020204" pitchFamily="34" charset="0"/>
              </a:rPr>
              <a:t>in </a:t>
            </a:r>
            <a:r>
              <a:rPr lang="en-US" dirty="0" smtClean="0">
                <a:latin typeface="Franklin Gothic Book" panose="020B0503020102020204" pitchFamily="34" charset="0"/>
              </a:rPr>
              <a:t>1980. Over the past 40 years, LISC NYC has supported </a:t>
            </a:r>
            <a:r>
              <a:rPr lang="en-US" dirty="0">
                <a:latin typeface="Franklin Gothic Book" panose="020B0503020102020204" pitchFamily="34" charset="0"/>
              </a:rPr>
              <a:t>local partners whose services and programs aim to create a more equitable, inclusive, and sustainable New York </a:t>
            </a:r>
            <a:r>
              <a:rPr lang="en-US" dirty="0" smtClean="0">
                <a:latin typeface="Franklin Gothic Book" panose="020B0503020102020204" pitchFamily="34" charset="0"/>
              </a:rPr>
              <a:t>City.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dirty="0">
              <a:latin typeface="Franklin Gothic Book" panose="020B05030201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 smtClean="0">
                <a:latin typeface="Franklin Gothic Book" panose="020B0503020102020204" pitchFamily="34" charset="0"/>
              </a:rPr>
              <a:t>LISC </a:t>
            </a:r>
            <a:r>
              <a:rPr lang="en-US" dirty="0">
                <a:latin typeface="Franklin Gothic Book" panose="020B0503020102020204" pitchFamily="34" charset="0"/>
              </a:rPr>
              <a:t>NYC believes that the time has come to forge a future for New York City that eradicates the racial wealth gap for good, protects affordable housing for LMI New Yorkers, and builds pathways of meaningful economic opportunity for all. </a:t>
            </a:r>
            <a:endParaRPr lang="en-US" dirty="0"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9BECD-3273-4FE3-BD63-F549C359A7E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54" y="5945636"/>
            <a:ext cx="1927074" cy="75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6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LISC NYC Platform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81000" y="2121640"/>
            <a:ext cx="3062189" cy="2965450"/>
          </a:xfrm>
        </p:spPr>
        <p:txBody>
          <a:bodyPr/>
          <a:lstStyle/>
          <a:p>
            <a:r>
              <a:rPr lang="en-US" dirty="0" smtClean="0"/>
              <a:t>LISC NYC’s platform consists of three pillars that inform all of our programmatic  and lending efforts.</a:t>
            </a:r>
            <a:endParaRPr lang="en-US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69818" y="2121639"/>
            <a:ext cx="2322635" cy="3867958"/>
          </a:xfrm>
          <a:solidFill>
            <a:srgbClr val="D3EBEC"/>
          </a:solidFill>
          <a:ln>
            <a:solidFill>
              <a:schemeClr val="bg2"/>
            </a:solidFill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800" u="sng" dirty="0" smtClean="0">
                <a:solidFill>
                  <a:srgbClr val="00A5DF"/>
                </a:solidFill>
                <a:latin typeface="Franklin Gothic Medium" charset="0"/>
              </a:rPr>
              <a:t>Radical Healing</a:t>
            </a:r>
            <a:endParaRPr lang="en-US" sz="1800" u="sng" dirty="0">
              <a:solidFill>
                <a:srgbClr val="00A5DF"/>
              </a:solidFill>
              <a:latin typeface="Franklin Gothic Medium" charset="0"/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Examine and address underlying </a:t>
            </a:r>
            <a:r>
              <a:rPr lang="en-US" dirty="0"/>
              <a:t>assumptions </a:t>
            </a:r>
            <a:r>
              <a:rPr lang="en-US" dirty="0" smtClean="0"/>
              <a:t>that </a:t>
            </a:r>
            <a:r>
              <a:rPr lang="en-US" dirty="0"/>
              <a:t>perpetuate</a:t>
            </a:r>
            <a:r>
              <a:rPr lang="en-US" dirty="0" smtClean="0"/>
              <a:t> </a:t>
            </a:r>
            <a:r>
              <a:rPr lang="en-US" dirty="0"/>
              <a:t>bias and </a:t>
            </a:r>
            <a:r>
              <a:rPr lang="en-US" dirty="0" smtClean="0"/>
              <a:t>bigotry through:</a:t>
            </a:r>
          </a:p>
          <a:p>
            <a:r>
              <a:rPr lang="en-US" dirty="0" smtClean="0"/>
              <a:t>legislative and public policy advocacy; and</a:t>
            </a:r>
          </a:p>
          <a:p>
            <a:r>
              <a:rPr lang="en-US" dirty="0" smtClean="0"/>
              <a:t>engagement with cultural institutions (for example, through community arts and placemaking efforts).</a:t>
            </a:r>
          </a:p>
          <a:p>
            <a:endParaRPr lang="en-US" sz="1800" dirty="0">
              <a:solidFill>
                <a:srgbClr val="00A5DF"/>
              </a:solidFill>
              <a:latin typeface="Franklin Gothic Medium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665390" y="2144638"/>
            <a:ext cx="2576146" cy="382196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A5DF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2. </a:t>
            </a:r>
            <a:r>
              <a:rPr lang="en-US" sz="1800" u="sng" dirty="0" smtClean="0">
                <a:solidFill>
                  <a:srgbClr val="00A5DF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Inclusive Economic Transformation </a:t>
            </a:r>
          </a:p>
          <a:p>
            <a:pPr marL="0" indent="0">
              <a:buNone/>
            </a:pPr>
            <a:r>
              <a:rPr lang="en-US" dirty="0" smtClean="0"/>
              <a:t>Prioritize </a:t>
            </a:r>
            <a:r>
              <a:rPr lang="en-US" dirty="0"/>
              <a:t>targeted investments </a:t>
            </a:r>
            <a:r>
              <a:rPr lang="en-US" dirty="0" smtClean="0"/>
              <a:t>in: </a:t>
            </a:r>
          </a:p>
          <a:p>
            <a:r>
              <a:rPr lang="en-US" dirty="0" smtClean="0"/>
              <a:t>public infrastructure;</a:t>
            </a:r>
          </a:p>
          <a:p>
            <a:r>
              <a:rPr lang="en-US" dirty="0" smtClean="0"/>
              <a:t>human talent;</a:t>
            </a:r>
          </a:p>
          <a:p>
            <a:r>
              <a:rPr lang="en-US" dirty="0"/>
              <a:t>i</a:t>
            </a:r>
            <a:r>
              <a:rPr lang="en-US" dirty="0" smtClean="0"/>
              <a:t>nnovation; </a:t>
            </a:r>
          </a:p>
          <a:p>
            <a:r>
              <a:rPr lang="en-US" dirty="0" smtClean="0"/>
              <a:t>diverse small businesses; and</a:t>
            </a:r>
          </a:p>
          <a:p>
            <a:r>
              <a:rPr lang="en-US" dirty="0"/>
              <a:t>i</a:t>
            </a:r>
            <a:r>
              <a:rPr lang="en-US" dirty="0" smtClean="0"/>
              <a:t>mpactful community </a:t>
            </a:r>
            <a:r>
              <a:rPr lang="en-US" dirty="0"/>
              <a:t>organizations.  </a:t>
            </a:r>
            <a:endParaRPr lang="en-US" sz="1800" dirty="0">
              <a:solidFill>
                <a:srgbClr val="00A5DF"/>
              </a:solidFill>
              <a:latin typeface="Franklin Gothic Medium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414474" y="2121639"/>
            <a:ext cx="2322635" cy="3821961"/>
          </a:xfrm>
          <a:solidFill>
            <a:srgbClr val="D3EBEC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A5DF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3. </a:t>
            </a:r>
            <a:r>
              <a:rPr lang="en-US" sz="1800" u="sng" dirty="0" smtClean="0">
                <a:solidFill>
                  <a:srgbClr val="00A5DF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Sustainable Wealth Generation 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Explore </a:t>
            </a:r>
            <a:r>
              <a:rPr lang="en-US" dirty="0"/>
              <a:t>and </a:t>
            </a:r>
            <a:r>
              <a:rPr lang="en-US" dirty="0" smtClean="0"/>
              <a:t>implement programs that support: </a:t>
            </a:r>
          </a:p>
          <a:p>
            <a:r>
              <a:rPr lang="en-US" dirty="0" smtClean="0"/>
              <a:t>entrepreneurship;</a:t>
            </a:r>
          </a:p>
          <a:p>
            <a:r>
              <a:rPr lang="en-US" dirty="0" smtClean="0"/>
              <a:t>ownership</a:t>
            </a:r>
            <a:r>
              <a:rPr lang="en-US" dirty="0"/>
              <a:t>;</a:t>
            </a:r>
            <a:endParaRPr lang="en-US" dirty="0" smtClean="0"/>
          </a:p>
          <a:p>
            <a:r>
              <a:rPr lang="en-US" dirty="0" smtClean="0"/>
              <a:t>career ladders; and</a:t>
            </a:r>
          </a:p>
          <a:p>
            <a:r>
              <a:rPr lang="en-US" dirty="0" smtClean="0"/>
              <a:t>financial mobility and wealth building in communities of color.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4749BECD-3273-4FE3-BD63-F549C359A7E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54" y="5945636"/>
            <a:ext cx="1927074" cy="75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Areas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LISC NYC is catalyzing the </a:t>
            </a:r>
            <a:r>
              <a:rPr lang="en-US" dirty="0"/>
              <a:t>ecosystem of supports </a:t>
            </a:r>
            <a:r>
              <a:rPr lang="en-US" dirty="0" smtClean="0"/>
              <a:t>for BIPOC-owned </a:t>
            </a:r>
            <a:r>
              <a:rPr lang="en-US" dirty="0"/>
              <a:t>small businesses and communities to overcome systemic barriers and build sustainable wealth.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53358" y="2970629"/>
            <a:ext cx="2322635" cy="760115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rgbClr val="00A5DF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    AFFORDABLE HOUSING</a:t>
            </a:r>
            <a:endParaRPr lang="en-US" sz="1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503525" y="2970629"/>
            <a:ext cx="2322635" cy="760115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rgbClr val="00A5DF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ECONOMIC DEVELOPMENT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4749BECD-3273-4FE3-BD63-F549C359A7E1}" type="slidenum">
              <a:rPr lang="en-US" smtClean="0">
                <a:solidFill>
                  <a:srgbClr val="00A5DF"/>
                </a:solidFill>
              </a:rPr>
              <a:pPr/>
              <a:t>4</a:t>
            </a:fld>
            <a:endParaRPr lang="en-US" dirty="0">
              <a:solidFill>
                <a:srgbClr val="00A5DF"/>
              </a:solidFill>
            </a:endParaRPr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5126391" y="5536220"/>
            <a:ext cx="2340159" cy="8256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dirty="0" smtClean="0">
                <a:solidFill>
                  <a:srgbClr val="00A5DF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WORKFORCE DEVELOPMENT/ </a:t>
            </a:r>
            <a:r>
              <a:rPr lang="en-US" sz="1400" dirty="0" smtClean="0">
                <a:solidFill>
                  <a:srgbClr val="00A5DF"/>
                </a:solidFill>
                <a:latin typeface="Franklin Gothic Medium" charset="0"/>
              </a:rPr>
              <a:t>FINANCIAL MOBILITY</a:t>
            </a:r>
            <a:endParaRPr lang="en-US" sz="1400" dirty="0"/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8503524" y="5536220"/>
            <a:ext cx="2322635" cy="818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dirty="0" smtClean="0">
                <a:solidFill>
                  <a:srgbClr val="00A5DF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HEALTH EQUITY</a:t>
            </a:r>
            <a:endParaRPr lang="en-US" sz="1400" dirty="0"/>
          </a:p>
        </p:txBody>
      </p:sp>
      <p:sp>
        <p:nvSpPr>
          <p:cNvPr id="16" name="Text Placeholder 6"/>
          <p:cNvSpPr txBox="1">
            <a:spLocks/>
          </p:cNvSpPr>
          <p:nvPr/>
        </p:nvSpPr>
        <p:spPr>
          <a:xfrm>
            <a:off x="9383860" y="4297453"/>
            <a:ext cx="2322635" cy="7896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00A5DF"/>
                </a:solidFill>
              </a:rPr>
              <a:t> </a:t>
            </a:r>
            <a:endParaRPr lang="en-US" dirty="0">
              <a:solidFill>
                <a:srgbClr val="00A5DF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81414" y="1183673"/>
            <a:ext cx="1655064" cy="1655064"/>
          </a:xfrm>
          <a:prstGeom prst="ellipse">
            <a:avLst/>
          </a:prstGeom>
        </p:spPr>
      </p:pic>
      <p:pic>
        <p:nvPicPr>
          <p:cNvPr id="33" name="Content Placeholder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04786" y="3682588"/>
            <a:ext cx="1655064" cy="1655064"/>
          </a:xfrm>
          <a:prstGeom prst="ellipse">
            <a:avLst/>
          </a:prstGeom>
        </p:spPr>
      </p:pic>
      <p:pic>
        <p:nvPicPr>
          <p:cNvPr id="34" name="Content Placeholder 2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7311" y="3732402"/>
            <a:ext cx="1655064" cy="1655064"/>
          </a:xfrm>
          <a:prstGeom prst="ellipse">
            <a:avLst/>
          </a:prstGeom>
        </p:spPr>
      </p:pic>
      <p:pic>
        <p:nvPicPr>
          <p:cNvPr id="17" name="Content Placeholder 15">
            <a:extLst>
              <a:ext uri="{FF2B5EF4-FFF2-40B4-BE49-F238E27FC236}">
                <a16:creationId xmlns:a16="http://schemas.microsoft.com/office/drawing/2014/main" id="{EDDBD0A2-631F-7C4D-ACBF-775BBC18550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7893" y="1191185"/>
            <a:ext cx="1655064" cy="1655064"/>
          </a:xfrm>
          <a:prstGeom prst="ellipse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54" y="5945636"/>
            <a:ext cx="1927074" cy="75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Topic: </a:t>
            </a:r>
            <a:r>
              <a:rPr lang="en-US" dirty="0" smtClean="0">
                <a:solidFill>
                  <a:srgbClr val="00A5DF"/>
                </a:solidFill>
              </a:rPr>
              <a:t>Business 201- Building a Foundation that Lasts</a:t>
            </a:r>
            <a:endParaRPr lang="en-US" dirty="0">
              <a:solidFill>
                <a:srgbClr val="00A5D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72034" y="2250067"/>
            <a:ext cx="7540610" cy="1530393"/>
          </a:xfrm>
        </p:spPr>
        <p:txBody>
          <a:bodyPr>
            <a:noAutofit/>
          </a:bodyPr>
          <a:lstStyle/>
          <a:p>
            <a:pPr fontAlgn="ctr"/>
            <a:r>
              <a:rPr lang="en-US" sz="1600" dirty="0" smtClean="0">
                <a:latin typeface="Franklin Gothic Book" panose="020B0503020102020204" pitchFamily="34" charset="0"/>
              </a:rPr>
              <a:t>Chase </a:t>
            </a:r>
            <a:r>
              <a:rPr lang="en-US" sz="1600" dirty="0">
                <a:latin typeface="Franklin Gothic Book" panose="020B0503020102020204" pitchFamily="34" charset="0"/>
              </a:rPr>
              <a:t>for </a:t>
            </a:r>
            <a:r>
              <a:rPr lang="en-US" sz="1600" dirty="0" smtClean="0">
                <a:latin typeface="Franklin Gothic Book" panose="020B0503020102020204" pitchFamily="34" charset="0"/>
              </a:rPr>
              <a:t>Business to discuss </a:t>
            </a:r>
            <a:r>
              <a:rPr lang="en-US" sz="1600" dirty="0">
                <a:latin typeface="Franklin Gothic Book" panose="020B0503020102020204" pitchFamily="34" charset="0"/>
              </a:rPr>
              <a:t>vital components for entrepreneurs </a:t>
            </a:r>
            <a:r>
              <a:rPr lang="en-US" sz="1600" dirty="0" smtClean="0">
                <a:latin typeface="Franklin Gothic Book" panose="020B0503020102020204" pitchFamily="34" charset="0"/>
              </a:rPr>
              <a:t> </a:t>
            </a:r>
            <a:r>
              <a:rPr lang="en-US" sz="1600" dirty="0">
                <a:latin typeface="Franklin Gothic Book" panose="020B0503020102020204" pitchFamily="34" charset="0"/>
              </a:rPr>
              <a:t>seeking to build a lasting business foundation. Some of the topics to be covered will include:   </a:t>
            </a:r>
          </a:p>
          <a:p>
            <a:pPr marL="285750" lvl="0" indent="-285750" font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A5DF"/>
                </a:solidFill>
                <a:latin typeface="Franklin Gothic Book" panose="020B0503020102020204" pitchFamily="34" charset="0"/>
              </a:rPr>
              <a:t>Thinking Like an Entrepreneur                                                               </a:t>
            </a:r>
          </a:p>
          <a:p>
            <a:pPr marL="285750" lvl="0" indent="-285750" font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A5DF"/>
                </a:solidFill>
                <a:latin typeface="Franklin Gothic Book" panose="020B0503020102020204" pitchFamily="34" charset="0"/>
              </a:rPr>
              <a:t>Developing Agility and Resilience                                                                                  </a:t>
            </a:r>
          </a:p>
          <a:p>
            <a:pPr marL="285750" lvl="0" indent="-285750" font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A5DF"/>
                </a:solidFill>
                <a:latin typeface="Franklin Gothic Book" panose="020B0503020102020204" pitchFamily="34" charset="0"/>
              </a:rPr>
              <a:t>And other topics related to </a:t>
            </a:r>
            <a:r>
              <a:rPr lang="en-US" sz="1600" dirty="0" smtClean="0">
                <a:solidFill>
                  <a:srgbClr val="00A5DF"/>
                </a:solidFill>
                <a:latin typeface="Franklin Gothic Book" panose="020B0503020102020204" pitchFamily="34" charset="0"/>
              </a:rPr>
              <a:t>business </a:t>
            </a:r>
            <a:r>
              <a:rPr lang="en-US" sz="1600" dirty="0">
                <a:solidFill>
                  <a:srgbClr val="00A5DF"/>
                </a:solidFill>
                <a:latin typeface="Franklin Gothic Book" panose="020B0503020102020204" pitchFamily="34" charset="0"/>
              </a:rPr>
              <a:t>fundamentals 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4749BECD-3273-4FE3-BD63-F549C359A7E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54" y="5945636"/>
            <a:ext cx="1927074" cy="752519"/>
          </a:xfrm>
          <a:prstGeom prst="rect">
            <a:avLst/>
          </a:prstGeom>
        </p:spPr>
      </p:pic>
      <p:pic>
        <p:nvPicPr>
          <p:cNvPr id="1026" name="Picture 2" descr="Profile photo of Jumoke Fagbayi-But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43145"/>
            <a:ext cx="1876474" cy="187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054" y="3513076"/>
            <a:ext cx="34839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Jumoke “Joy” Fagbayi-Butts</a:t>
            </a:r>
          </a:p>
          <a:p>
            <a:r>
              <a:rPr lang="en-US" sz="1400" dirty="0" smtClean="0"/>
              <a:t>Vice President- Senior Business Consultant Minority Entrepreneurs </a:t>
            </a:r>
          </a:p>
          <a:p>
            <a:r>
              <a:rPr lang="en-US" sz="1400" dirty="0" smtClean="0"/>
              <a:t>Contact</a:t>
            </a:r>
            <a:r>
              <a:rPr lang="en-US" sz="1400" dirty="0"/>
              <a:t>: </a:t>
            </a:r>
            <a:r>
              <a:rPr lang="en-US" sz="1400" dirty="0" smtClean="0">
                <a:hlinkClick r:id="rId4"/>
              </a:rPr>
              <a:t>jumoke.m.fagbayi@chase.com</a:t>
            </a:r>
            <a:r>
              <a:rPr lang="en-US" sz="1400" dirty="0" smtClean="0"/>
              <a:t> </a:t>
            </a:r>
          </a:p>
          <a:p>
            <a:r>
              <a:rPr lang="en-US" sz="1400" dirty="0"/>
              <a:t>Phone: 908-376-6536</a:t>
            </a:r>
          </a:p>
        </p:txBody>
      </p:sp>
    </p:spTree>
    <p:extLst>
      <p:ext uri="{BB962C8B-B14F-4D97-AF65-F5344CB8AC3E}">
        <p14:creationId xmlns:p14="http://schemas.microsoft.com/office/powerpoint/2010/main" val="25428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808285"/>
      </a:dk2>
      <a:lt2>
        <a:srgbClr val="E7E6E6"/>
      </a:lt2>
      <a:accent1>
        <a:srgbClr val="D2EBEC"/>
      </a:accent1>
      <a:accent2>
        <a:srgbClr val="63BDCA"/>
      </a:accent2>
      <a:accent3>
        <a:srgbClr val="BCBEC0"/>
      </a:accent3>
      <a:accent4>
        <a:srgbClr val="E20C16"/>
      </a:accent4>
      <a:accent5>
        <a:srgbClr val="00A5DF"/>
      </a:accent5>
      <a:accent6>
        <a:srgbClr val="F5CA46"/>
      </a:accent6>
      <a:hlink>
        <a:srgbClr val="0563C1"/>
      </a:hlink>
      <a:folHlink>
        <a:srgbClr val="954F72"/>
      </a:folHlink>
    </a:clrScheme>
    <a:fontScheme name="Custom 2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17854</TotalTime>
  <Words>533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Times New Roman</vt:lpstr>
      <vt:lpstr>Office Theme</vt:lpstr>
      <vt:lpstr>PowerPoint Presentation</vt:lpstr>
      <vt:lpstr>LISC NYC Mission</vt:lpstr>
      <vt:lpstr>LISC NYC Platform</vt:lpstr>
      <vt:lpstr>Priority Areas </vt:lpstr>
      <vt:lpstr>Learning Topic: Business 201- Building a Foundation that Lasts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Process</dc:title>
  <dc:creator>Leila Collins</dc:creator>
  <cp:lastModifiedBy>Ibrahima Souare</cp:lastModifiedBy>
  <cp:revision>477</cp:revision>
  <dcterms:created xsi:type="dcterms:W3CDTF">2020-03-04T02:13:11Z</dcterms:created>
  <dcterms:modified xsi:type="dcterms:W3CDTF">2022-03-01T20:04:21Z</dcterms:modified>
</cp:coreProperties>
</file>