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bre Franklin" pitchFamily="2" charset="0"/>
      <p:regular r:id="rId24"/>
      <p:bold r:id="rId25"/>
      <p:italic r:id="rId26"/>
      <p:boldItalic r:id="rId27"/>
    </p:embeddedFont>
    <p:embeddedFont>
      <p:font typeface="Libre Franklin Medium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GQNUYRmp00unLESegrXj853zZ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0A93BA-8E17-4E77-AD7C-6FA1E37F7522}">
  <a:tblStyle styleId="{F20A93BA-8E17-4E77-AD7C-6FA1E37F75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b0f2b5331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5b0f2b533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b0f2b5331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5b0f2b533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b0f2b5331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5b0f2b533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b0f2b5331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5b0f2b53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b0f2b5331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15b0f2b533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b0f2b533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15b0f2b533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b0f2b5331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5b0f2b533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b0f2b5331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15b0f2b533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cbcd7760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13cbcd776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b0f2b533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5b0f2b53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b0f2b533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b0f2b533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5b0f2b5331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b0f2b533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5b0f2b533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b0f2b533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5b0f2b533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5b0f2b533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b0f2b5331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5b0f2b533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b0f2b5331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15b0f2b533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b0f2b5331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15b0f2b533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drive.google.com/file/d/15hEK2QpIvV2h29gN9qQhLQoRzK9guhSx/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YCDevelopersofColor@LiSC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LISCDevelopersofColor@rfwilkinsconsultant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A picture containing building, outdoor, street,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2949" y="1930586"/>
            <a:ext cx="5231700" cy="25242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LISC NY</a:t>
            </a:r>
            <a:endParaRPr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DEVELOPERS OF COLOR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TRAINING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Information Session</a:t>
            </a:r>
            <a:endParaRPr sz="20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Wednesday, September 28,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12:00pm-1:00pm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260217" y="5102590"/>
            <a:ext cx="3643312" cy="1543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475" y="5159750"/>
            <a:ext cx="31527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b0f2b5331_0_99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5b0f2b5331_0_99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Cohort 2 - Overview and Outcomes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g15b0f2b5331_0_99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5b0f2b5331_0_99"/>
          <p:cNvSpPr txBox="1"/>
          <p:nvPr/>
        </p:nvSpPr>
        <p:spPr>
          <a:xfrm>
            <a:off x="289575" y="2197625"/>
            <a:ext cx="1130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3" name="Google Shape;173;g15b0f2b5331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5b0f2b5331_0_99"/>
          <p:cNvSpPr txBox="1"/>
          <p:nvPr/>
        </p:nvSpPr>
        <p:spPr>
          <a:xfrm>
            <a:off x="69375" y="1586638"/>
            <a:ext cx="11308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21 diverse developers participated in LISC’s second Developers of Color Cohort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training program included 11 sessions and 3 in-person networking events totaling over 30 training hours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Each developer received at least 3 coaching hours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17 of the 21 participants were matched with “Sharks” (industry investors) 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Participants had intimate conversations and trainings with more than 15 industry professionals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b0f2b5331_1_2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5b0f2b5331_1_2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Cohort 2 - Testimonials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g15b0f2b5331_1_2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5b0f2b5331_1_2"/>
          <p:cNvSpPr txBox="1"/>
          <p:nvPr/>
        </p:nvSpPr>
        <p:spPr>
          <a:xfrm>
            <a:off x="289575" y="2197625"/>
            <a:ext cx="1130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3" name="Google Shape;183;g15b0f2b5331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5b0f2b5331_1_2" title="LISC NYC NEW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0925" y="1949850"/>
            <a:ext cx="6949646" cy="390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b0f2b5331_0_54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5b0f2b5331_0_54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Program Elements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g15b0f2b5331_0_54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5b0f2b5331_0_54"/>
          <p:cNvSpPr txBox="1"/>
          <p:nvPr/>
        </p:nvSpPr>
        <p:spPr>
          <a:xfrm>
            <a:off x="160725" y="1641213"/>
            <a:ext cx="103278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 weeks of instruction modules facilitated by market leaders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In-person networking events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One – on –one coaching by experienced real estate developers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1123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rgbClr val="00112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Real-time assistance with deals in the project pipeline</a:t>
            </a:r>
            <a:endParaRPr sz="2000">
              <a:solidFill>
                <a:srgbClr val="00112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Real-time support developing agency and industry relationships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Access to equity capital with “Shark Tank” Investor Pitch at program conclusion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3" name="Google Shape;193;g15b0f2b5331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b0f2b5331_0_62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5b0f2b5331_0_62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Program Elements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" name="Google Shape;200;g15b0f2b5331_0_62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5b0f2b5331_0_62"/>
          <p:cNvSpPr txBox="1"/>
          <p:nvPr/>
        </p:nvSpPr>
        <p:spPr>
          <a:xfrm>
            <a:off x="289575" y="1582275"/>
            <a:ext cx="11308200" cy="4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Firms located in the greater New York City region (in one of the 5 boroughs of NYC; Long Island; Westchester County or Northern NJ) and who do a majority of their business in NYC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 least 51% ownership of firm by a person of color (Black/African American; Hispanic/Latinx; Native American/Alaskan Native; or Asian/Pacific Islander) 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Firm certification as a Minority Business Enterprise (MBE) by New York City or New York State is preferred but not required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Participating owner or senior partner must have at least five (5) years of experience as a real estate developer; 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Experience developing housing/commercial spaces (projects greater than 50 units of housing or 15,000 square feet of commercial space preferred)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Fewer than 50 employees 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ibre Franklin"/>
              <a:buChar char="●"/>
            </a:pPr>
            <a:r>
              <a:rPr lang="en-US" sz="1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 least one active real estate project in the pipeline -- for example, an affordable housing project for which the firm was selected as developer by a government agency such as NYC Department of Housing Preservation and Development (HPD), NYC Economic Development Corporation (EDC) or NYS Homes and Community Renewal (HCR) </a:t>
            </a:r>
            <a:endParaRPr sz="15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2" name="Google Shape;202;g15b0f2b5331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74703"/>
            <a:ext cx="1493100" cy="67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b0f2b5331_0_70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5b0f2b5331_0_70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Program Elements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g15b0f2b5331_0_70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g15b0f2b5331_0_70"/>
          <p:cNvGraphicFramePr/>
          <p:nvPr/>
        </p:nvGraphicFramePr>
        <p:xfrm>
          <a:off x="303250" y="1213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{F20A93BA-8E17-4E77-AD7C-6FA1E37F7522}</a:tableStyleId>
              </a:tblPr>
              <a:tblGrid>
                <a:gridCol w="579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Introduction to the Market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Structuring the Deal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•LISC cohort 101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•Market Overview: affordable housing, market rate housing, transitional housing etc. 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•Defining your investment needs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•Negotiating the deal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•Structuring a JV or other partnership model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•Understanding and accessing the debt stack (subsidies, equity, debt, new market tax credits , state tax credits etc.)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•Understanding Insurance</a:t>
                      </a:r>
                      <a:endParaRPr sz="13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Structuring Your Business to do Business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Project Financing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•Developing proper staffing model: Essential staff for daily operations, scaling staff for a project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•Developing your office budgets (front office and back office)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•Implementing back office systems</a:t>
                      </a:r>
                      <a:endParaRPr sz="13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•Bank underwriting/ unconventional financing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•Completing 4% and 9% tax credit applications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 Doing Business (Public and Private Projects)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Avoiding Project Landmines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•Understanding market terms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•Understanding the five types of risks - performance, financial, political, spatial, market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•Evaluating the deal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•Building a pro-forma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•Developing and submitting RFP’s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•Understanding updates to agency policies/codes and staying ahead of the curb</a:t>
                      </a:r>
                      <a:endParaRPr sz="1100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•Compliance requirements</a:t>
                      </a:r>
                      <a:endParaRPr sz="13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Building Relationships Within the Market</a:t>
                      </a:r>
                      <a:endParaRPr sz="1300"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1" name="Google Shape;211;g15b0f2b5331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75" y="6290650"/>
            <a:ext cx="1069960" cy="4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b0f2b5331_0_92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5b0f2b5331_0_92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Timeline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g15b0f2b5331_0_92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5b0f2b5331_0_92"/>
          <p:cNvSpPr txBox="1"/>
          <p:nvPr/>
        </p:nvSpPr>
        <p:spPr>
          <a:xfrm>
            <a:off x="441900" y="1389950"/>
            <a:ext cx="114966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September 21, 2022 | Application Release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September 28, 2022 | Virtual Information Session from 12 - 1 PM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October 12, 2022 | Applications Due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October 17, 2022 | Participants Selected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October 25, 2022 | Third Cohort Training Cycle - Kickoff/Orientation  (Every Tuesday and Thursday)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10/25, 10/27, 11/1, 11/3, 11/8, 11/10, 11/15, 11/17, 11/29, 12/1, 12/6, 12/8, 12/13, 12/15, 12/20, 1/5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Networking Event | Every other Wednesday (excluding the week of the Thanksgiving and Christmas) 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11/2, 11/16, 12/7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Coaching | Self Schedule (4 Hrs) 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January 2023 | “Shark Tank” Investor Pitch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</a:pPr>
            <a:r>
              <a:rPr lang="en-US"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January 2023  | Focus Groups </a:t>
            </a: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0" name="Google Shape;220;g15b0f2b5331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b0f2b5331_0_108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5b0f2b5331_0_108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Questions &amp; Answers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" name="Google Shape;227;g15b0f2b5331_0_108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b0f2b5331_0_108"/>
          <p:cNvSpPr txBox="1"/>
          <p:nvPr/>
        </p:nvSpPr>
        <p:spPr>
          <a:xfrm>
            <a:off x="1923600" y="2466825"/>
            <a:ext cx="84360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Please use </a:t>
            </a:r>
            <a:r>
              <a:rPr lang="en-US" sz="3100" b="1">
                <a:solidFill>
                  <a:srgbClr val="01A5E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Q&amp;A Zoom button</a:t>
            </a:r>
            <a:r>
              <a:rPr lang="en-US" sz="3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to submit your questions</a:t>
            </a:r>
            <a:endParaRPr sz="31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9" name="Google Shape;229;g15b0f2b5331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b0f2b5331_0_128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5b0f2b5331_0_128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Closing Reminders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g15b0f2b5331_0_128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5b0f2b5331_0_128"/>
          <p:cNvSpPr txBox="1"/>
          <p:nvPr/>
        </p:nvSpPr>
        <p:spPr>
          <a:xfrm>
            <a:off x="289575" y="1736100"/>
            <a:ext cx="113082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Char char="●"/>
            </a:pP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Applications are being accepted through Wednesday October 12th 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Char char="●"/>
            </a:pP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Cohort 2 accepted applicants will be announced Monday, October 17th 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Char char="●"/>
            </a:pP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Person Networking Sessions TBD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Char char="●"/>
            </a:pP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Questions can be sent to: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			</a:t>
            </a:r>
            <a:r>
              <a:rPr lang="en-US" sz="23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NYCDevelopersofColor@LiSC.org</a:t>
            </a:r>
            <a:r>
              <a:rPr lang="en-US" sz="2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LISCDevelopersofColor@rfwilkinsconsultants.com</a:t>
            </a:r>
            <a:endParaRPr sz="2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8" name="Google Shape;238;g15b0f2b5331_0_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cbcd7760c_0_0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3cbcd7760c_0_0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 Mission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g13cbcd7760c_0_0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cbcd7760c_0_0"/>
          <p:cNvSpPr txBox="1"/>
          <p:nvPr/>
        </p:nvSpPr>
        <p:spPr>
          <a:xfrm>
            <a:off x="289575" y="1555525"/>
            <a:ext cx="11308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Local Initiatives Support Corporation (LISC) is a national, nonprofit community development financial institution (CDFI) that equips underinvested communities with the capital, strategy, and technical know-how to become places where low and moderate-income (LMI) people can thrive.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NY, LISC’s flagship New York City office, was created in 1980. Over the past 40 years, LISC NY has supported local partners whose services and programs aim to create a more equitable, inclusive, and sustainable New York City.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 believes that the time has come to forge a future for New York City that eradicates the racial wealth gap for good, protects affordable housing for LMI New Yorkers, and builds pathways of meaningful economic opportunity for all.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1" name="Google Shape;101;g13cbcd776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b0f2b5331_0_1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5b0f2b5331_0_1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 Platform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g15b0f2b5331_0_1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5b0f2b5331_0_1"/>
          <p:cNvSpPr txBox="1"/>
          <p:nvPr/>
        </p:nvSpPr>
        <p:spPr>
          <a:xfrm>
            <a:off x="289575" y="2617663"/>
            <a:ext cx="3431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NY’s platform consists of three pillars. They are backed by intention and strategy and inform all of LISC NY’s programmatic and lending efforts.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10" name="Google Shape;110;g15b0f2b5331_0_1"/>
          <p:cNvGraphicFramePr/>
          <p:nvPr/>
        </p:nvGraphicFramePr>
        <p:xfrm>
          <a:off x="3838500" y="170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{F20A93BA-8E17-4E77-AD7C-6FA1E37F7522}</a:tableStyleId>
              </a:tblPr>
              <a:tblGrid>
                <a:gridCol w="27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925"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A5E0"/>
                        </a:buClr>
                        <a:buSzPts val="1600"/>
                        <a:buFont typeface="Libre Franklin"/>
                        <a:buAutoNum type="arabicPeriod"/>
                      </a:pPr>
                      <a:r>
                        <a:rPr lang="en-US" sz="1600" u="sng">
                          <a:solidFill>
                            <a:srgbClr val="01A5E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Radical Healing</a:t>
                      </a:r>
                      <a:endParaRPr sz="1600" u="sng">
                        <a:solidFill>
                          <a:srgbClr val="01A5E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Examine and address underlying assumptions that perpetuate bias and bigotry through: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Legislative and public policy advocacy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Engagement with cultural institutions (for example, through community arts and placemaking efforts)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CAED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1A5E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2. </a:t>
                      </a:r>
                      <a:r>
                        <a:rPr lang="en-US" sz="1600" u="sng">
                          <a:solidFill>
                            <a:srgbClr val="01A5E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Inclusive Economic Transformation</a:t>
                      </a:r>
                      <a:endParaRPr sz="1600" u="sng">
                        <a:solidFill>
                          <a:srgbClr val="01A5E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Prioritize target investments in: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Public infrastructure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Human talent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Innovation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Diverse small businesses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Impactful community organizations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1A5E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3. </a:t>
                      </a:r>
                      <a:r>
                        <a:rPr lang="en-US" sz="1600" u="sng">
                          <a:solidFill>
                            <a:srgbClr val="01A5E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Sustainable Wealth Generation</a:t>
                      </a:r>
                      <a:endParaRPr sz="1600" u="sng">
                        <a:solidFill>
                          <a:srgbClr val="01A5E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Explore and implement programs that support: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Entrepreneurship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Ownership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Career ladders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457200" lvl="0" indent="-3175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Libre Franklin"/>
                        <a:buChar char="●"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Financial mobility and wealth building in communities of color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C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1" name="Google Shape;111;g15b0f2b533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5b0f2b533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5b0f2b5331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525" y="6228150"/>
            <a:ext cx="298700" cy="4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b0f2b5331_0_9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5b0f2b5331_0_9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LISC NY Holistic Service Delivery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" name="Google Shape;125;g15b0f2b5331_0_9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15b0f2b5331_0_9"/>
          <p:cNvPicPr preferRelativeResize="0"/>
          <p:nvPr/>
        </p:nvPicPr>
        <p:blipFill rotWithShape="1">
          <a:blip r:embed="rId3">
            <a:alphaModFix/>
          </a:blip>
          <a:srcRect l="5836" t="31447" r="52470" b="11850"/>
          <a:stretch/>
        </p:blipFill>
        <p:spPr>
          <a:xfrm>
            <a:off x="622325" y="1919950"/>
            <a:ext cx="5096025" cy="36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b0f2b5331_0_9"/>
          <p:cNvSpPr txBox="1"/>
          <p:nvPr/>
        </p:nvSpPr>
        <p:spPr>
          <a:xfrm>
            <a:off x="6286650" y="2192238"/>
            <a:ext cx="5305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LISC NY is building out a suite of programs that will transform BIPOC owned firms in real estate into thriving, sustainable businesses that contribute to New York City’s economic recovery.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Examples include: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Developers of Color Training Program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Marketing Agent Training Program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8" name="Google Shape;128;g15b0f2b5331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5b0f2b5331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5b0f2b5331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b0f2b5331_0_34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5b0f2b5331_0_34"/>
          <p:cNvSpPr txBox="1">
            <a:spLocks noGrp="1"/>
          </p:cNvSpPr>
          <p:nvPr>
            <p:ph type="title"/>
          </p:nvPr>
        </p:nvSpPr>
        <p:spPr>
          <a:xfrm>
            <a:off x="289580" y="21540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latin typeface="Libre Franklin"/>
                <a:ea typeface="Libre Franklin"/>
                <a:cs typeface="Libre Franklin"/>
                <a:sym typeface="Libre Franklin"/>
              </a:rPr>
              <a:t>Survey Findings</a:t>
            </a:r>
            <a:endParaRPr sz="20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g15b0f2b5331_0_34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" name="Google Shape;143;g15b0f2b5331_0_34"/>
          <p:cNvGraphicFramePr/>
          <p:nvPr/>
        </p:nvGraphicFramePr>
        <p:xfrm>
          <a:off x="702500" y="191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{F20A93BA-8E17-4E77-AD7C-6FA1E37F7522}</a:tableStyleId>
              </a:tblPr>
              <a:tblGrid>
                <a:gridCol w="334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Market</a:t>
                      </a:r>
                      <a:endParaRPr sz="2000" b="1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Developers of color are not monolithic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Market Biases exist which perpetuate the assumption that ME business are high risk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There biases impact access to capital, access to new business, etc. and they support existing structural barriers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4" name="Google Shape;144;g15b0f2b5331_0_34"/>
          <p:cNvGraphicFramePr/>
          <p:nvPr/>
        </p:nvGraphicFramePr>
        <p:xfrm>
          <a:off x="4543663" y="191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{F20A93BA-8E17-4E77-AD7C-6FA1E37F7522}</a:tableStyleId>
              </a:tblPr>
              <a:tblGrid>
                <a:gridCol w="31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Financing &amp; Access</a:t>
                      </a:r>
                      <a:endParaRPr sz="2000" b="1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Minority developers have limited access to favorable capital resources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There are various market and systemic structures preventing market participation: access to equity/mezzanine capital, agency prioritization, private relationships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5" name="Google Shape;145;g15b0f2b5331_0_34"/>
          <p:cNvGraphicFramePr/>
          <p:nvPr/>
        </p:nvGraphicFramePr>
        <p:xfrm>
          <a:off x="8192525" y="191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{F20A93BA-8E17-4E77-AD7C-6FA1E37F7522}</a:tableStyleId>
              </a:tblPr>
              <a:tblGrid>
                <a:gridCol w="334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Technical Assistance</a:t>
                      </a:r>
                      <a:endParaRPr sz="2000" b="1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Experienced minority developers know their trade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More support is needed for emerging developers when setting up. There is  a need for access to resources for back and front office structuring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Emerging developers will thrive with additional and market support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6" name="Google Shape;146;g15b0f2b5331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b0f2b5331_0_44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5b0f2b5331_0_44"/>
          <p:cNvSpPr txBox="1">
            <a:spLocks noGrp="1"/>
          </p:cNvSpPr>
          <p:nvPr>
            <p:ph type="title"/>
          </p:nvPr>
        </p:nvSpPr>
        <p:spPr>
          <a:xfrm>
            <a:off x="289574" y="215400"/>
            <a:ext cx="11334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latin typeface="Libre Franklin"/>
                <a:ea typeface="Libre Franklin"/>
                <a:cs typeface="Libre Franklin"/>
                <a:sym typeface="Libre Franklin"/>
              </a:rPr>
              <a:t>Goal of LISC NY Developers of Color Training Program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" name="Google Shape;153;g15b0f2b5331_0_44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5b0f2b5331_0_44"/>
          <p:cNvSpPr txBox="1"/>
          <p:nvPr/>
        </p:nvSpPr>
        <p:spPr>
          <a:xfrm>
            <a:off x="648525" y="1698178"/>
            <a:ext cx="10769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To help MBE developers expand their capacity and project access, while becoming more competitive as the city’s affordable housing project pipeline grows and more market opportunities arise.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In order to support more inclusive and equitable wealth generation, the program will help developers of color to: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Enhance their networks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Gain access to capital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ibre Franklin"/>
              <a:buChar char="●"/>
            </a:pP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Build their capacity to expand their existing portfolio of business and contracts</a:t>
            </a:r>
            <a:endParaRPr sz="2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5" name="Google Shape;155;g15b0f2b5331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b0f2b5331_0_115"/>
          <p:cNvSpPr txBox="1"/>
          <p:nvPr/>
        </p:nvSpPr>
        <p:spPr>
          <a:xfrm>
            <a:off x="0" y="0"/>
            <a:ext cx="12192000" cy="2154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5b0f2b5331_0_115"/>
          <p:cNvSpPr txBox="1">
            <a:spLocks noGrp="1"/>
          </p:cNvSpPr>
          <p:nvPr>
            <p:ph type="title"/>
          </p:nvPr>
        </p:nvSpPr>
        <p:spPr>
          <a:xfrm>
            <a:off x="289580" y="0"/>
            <a:ext cx="1007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</a:pPr>
            <a:r>
              <a:rPr lang="en-US" sz="3200" b="1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Cohort 1 - Overview and Outcomes</a:t>
            </a:r>
            <a:endParaRPr sz="32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g15b0f2b5331_0_115"/>
          <p:cNvSpPr txBox="1"/>
          <p:nvPr/>
        </p:nvSpPr>
        <p:spPr>
          <a:xfrm rot="10800000" flipH="1">
            <a:off x="289575" y="1073425"/>
            <a:ext cx="1493100" cy="57600"/>
          </a:xfrm>
          <a:prstGeom prst="rect">
            <a:avLst/>
          </a:prstGeom>
          <a:solidFill>
            <a:srgbClr val="01A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5b0f2b5331_0_115"/>
          <p:cNvSpPr txBox="1"/>
          <p:nvPr/>
        </p:nvSpPr>
        <p:spPr>
          <a:xfrm>
            <a:off x="216525" y="1642850"/>
            <a:ext cx="114444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12 diverse developers participated in LISC’s inaugural Developers of Color Cohort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training program included 4 modules and 3 workshops totaling over 40 training hours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Each developer received at least 3 coaching hours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 of the 12 participants were matched with “Sharks” (industry investors) who furthered their deals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Participants had the opportunity to speed network with more than 10 industry leaders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●"/>
            </a:pP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Participants had intimate conversations and trainings with more than 15 industry professionals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4" name="Google Shape;164;g15b0f2b5331_0_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59027"/>
            <a:ext cx="1630275" cy="73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Widescreen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Libre Franklin Medium</vt:lpstr>
      <vt:lpstr>Libre Franklin</vt:lpstr>
      <vt:lpstr>Helvetica Neue Light</vt:lpstr>
      <vt:lpstr>Arial</vt:lpstr>
      <vt:lpstr>Office Theme</vt:lpstr>
      <vt:lpstr>PowerPoint Presentation</vt:lpstr>
      <vt:lpstr> LISC NY Mission</vt:lpstr>
      <vt:lpstr> LISC NY Platform</vt:lpstr>
      <vt:lpstr>PowerPoint Presentation</vt:lpstr>
      <vt:lpstr> LISC NY Holistic Service Delivery</vt:lpstr>
      <vt:lpstr>PowerPoint Presentation</vt:lpstr>
      <vt:lpstr>Survey Findings</vt:lpstr>
      <vt:lpstr>Goal of LISC NY Developers of Color Training Program</vt:lpstr>
      <vt:lpstr> Cohort 1 - Overview and Outcomes</vt:lpstr>
      <vt:lpstr> Cohort 2 - Overview and Outcomes</vt:lpstr>
      <vt:lpstr> Cohort 2 - Testimonials</vt:lpstr>
      <vt:lpstr> Program Elements</vt:lpstr>
      <vt:lpstr> Program Elements</vt:lpstr>
      <vt:lpstr> Program Elements</vt:lpstr>
      <vt:lpstr> Timeline</vt:lpstr>
      <vt:lpstr> Questions &amp; Answers</vt:lpstr>
      <vt:lpstr> Closing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R.F. Wilkins Consultants</dc:creator>
  <cp:lastModifiedBy>Mathew Matthias</cp:lastModifiedBy>
  <cp:revision>1</cp:revision>
  <dcterms:created xsi:type="dcterms:W3CDTF">2022-05-16T23:14:40Z</dcterms:created>
  <dcterms:modified xsi:type="dcterms:W3CDTF">2022-09-30T18:52:59Z</dcterms:modified>
</cp:coreProperties>
</file>