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Lst>
  <p:notesMasterIdLst>
    <p:notesMasterId r:id="rId22"/>
  </p:notesMasterIdLst>
  <p:handoutMasterIdLst>
    <p:handoutMasterId r:id="rId23"/>
  </p:handoutMasterIdLst>
  <p:sldIdLst>
    <p:sldId id="384" r:id="rId3"/>
    <p:sldId id="419" r:id="rId4"/>
    <p:sldId id="348" r:id="rId5"/>
    <p:sldId id="360" r:id="rId6"/>
    <p:sldId id="402" r:id="rId7"/>
    <p:sldId id="340" r:id="rId8"/>
    <p:sldId id="336" r:id="rId9"/>
    <p:sldId id="412" r:id="rId10"/>
    <p:sldId id="413" r:id="rId11"/>
    <p:sldId id="386" r:id="rId12"/>
    <p:sldId id="387" r:id="rId13"/>
    <p:sldId id="388" r:id="rId14"/>
    <p:sldId id="414" r:id="rId15"/>
    <p:sldId id="415" r:id="rId16"/>
    <p:sldId id="416" r:id="rId17"/>
    <p:sldId id="417" r:id="rId18"/>
    <p:sldId id="418" r:id="rId19"/>
    <p:sldId id="411" r:id="rId20"/>
    <p:sldId id="39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68" userDrawn="1">
          <p15:clr>
            <a:srgbClr val="A4A3A4"/>
          </p15:clr>
        </p15:guide>
        <p15:guide id="2" pos="2328" userDrawn="1">
          <p15:clr>
            <a:srgbClr val="A4A3A4"/>
          </p15:clr>
        </p15:guide>
        <p15:guide id="3" orient="horz" pos="4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DBE9"/>
    <a:srgbClr val="00B1E6"/>
    <a:srgbClr val="D3EBEC"/>
    <a:srgbClr val="F4CA47"/>
    <a:srgbClr val="00A5DF"/>
    <a:srgbClr val="F4C946"/>
    <a:srgbClr val="2EB1D1"/>
    <a:srgbClr val="00B0E5"/>
    <a:srgbClr val="011224"/>
    <a:srgbClr val="0113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84" autoAdjust="0"/>
    <p:restoredTop sz="94660"/>
  </p:normalViewPr>
  <p:slideViewPr>
    <p:cSldViewPr snapToGrid="0" showGuides="1">
      <p:cViewPr varScale="1">
        <p:scale>
          <a:sx n="69" d="100"/>
          <a:sy n="69" d="100"/>
        </p:scale>
        <p:origin x="772" y="44"/>
      </p:cViewPr>
      <p:guideLst>
        <p:guide orient="horz" pos="768"/>
        <p:guide pos="2328"/>
        <p:guide orient="horz" pos="456"/>
      </p:guideLst>
    </p:cSldViewPr>
  </p:slideViewPr>
  <p:notesTextViewPr>
    <p:cViewPr>
      <p:scale>
        <a:sx n="1" d="1"/>
        <a:sy n="1" d="1"/>
      </p:scale>
      <p:origin x="0" y="0"/>
    </p:cViewPr>
  </p:notesTextViewPr>
  <p:notesViewPr>
    <p:cSldViewPr snapToGrid="0" showGuides="1">
      <p:cViewPr varScale="1">
        <p:scale>
          <a:sx n="77" d="100"/>
          <a:sy n="77" d="100"/>
        </p:scale>
        <p:origin x="226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670925761870523E-2"/>
          <c:y val="0"/>
          <c:w val="0.96350294369428202"/>
          <c:h val="1"/>
        </c:manualLayout>
      </c:layout>
      <c:barChart>
        <c:barDir val="bar"/>
        <c:grouping val="clustered"/>
        <c:varyColors val="0"/>
        <c:ser>
          <c:idx val="0"/>
          <c:order val="0"/>
          <c:tx>
            <c:strRef>
              <c:f>Sheet1!$B$1</c:f>
              <c:strCache>
                <c:ptCount val="1"/>
                <c:pt idx="0">
                  <c:v>Series 1</c:v>
                </c:pt>
              </c:strCache>
            </c:strRef>
          </c:tx>
          <c:spPr>
            <a:solidFill>
              <a:schemeClr val="accent4">
                <a:lumMod val="60000"/>
                <a:lumOff val="40000"/>
              </a:schemeClr>
            </a:solidFill>
            <a:ln>
              <a:solidFill>
                <a:schemeClr val="tx1">
                  <a:lumMod val="75000"/>
                  <a:lumOff val="25000"/>
                </a:schemeClr>
              </a:solidFill>
            </a:ln>
            <a:effectLst/>
          </c:spPr>
          <c:invertIfNegative val="0"/>
          <c:cat>
            <c:strRef>
              <c:f>Sheet1!$A$2</c:f>
              <c:strCache>
                <c:ptCount val="1"/>
                <c:pt idx="0">
                  <c:v>Category 1</c:v>
                </c:pt>
              </c:strCache>
            </c:strRef>
          </c:cat>
          <c:val>
            <c:numRef>
              <c:f>Sheet1!$B$2</c:f>
              <c:numCache>
                <c:formatCode>General</c:formatCode>
                <c:ptCount val="1"/>
                <c:pt idx="0">
                  <c:v>64.8</c:v>
                </c:pt>
              </c:numCache>
            </c:numRef>
          </c:val>
          <c:extLst>
            <c:ext xmlns:c16="http://schemas.microsoft.com/office/drawing/2014/chart" uri="{C3380CC4-5D6E-409C-BE32-E72D297353CC}">
              <c16:uniqueId val="{00000000-A580-9A47-A7A4-38F15081F3A6}"/>
            </c:ext>
          </c:extLst>
        </c:ser>
        <c:ser>
          <c:idx val="1"/>
          <c:order val="1"/>
          <c:tx>
            <c:strRef>
              <c:f>Sheet1!$C$1</c:f>
              <c:strCache>
                <c:ptCount val="1"/>
                <c:pt idx="0">
                  <c:v>Series 2</c:v>
                </c:pt>
              </c:strCache>
            </c:strRef>
          </c:tx>
          <c:spPr>
            <a:solidFill>
              <a:schemeClr val="accent1">
                <a:lumMod val="50000"/>
              </a:schemeClr>
            </a:solidFill>
            <a:ln>
              <a:solidFill>
                <a:schemeClr val="tx1">
                  <a:lumMod val="75000"/>
                  <a:lumOff val="25000"/>
                </a:schemeClr>
              </a:solidFill>
            </a:ln>
            <a:effectLst/>
          </c:spPr>
          <c:invertIfNegative val="0"/>
          <c:cat>
            <c:strRef>
              <c:f>Sheet1!$A$2</c:f>
              <c:strCache>
                <c:ptCount val="1"/>
                <c:pt idx="0">
                  <c:v>Category 1</c:v>
                </c:pt>
              </c:strCache>
            </c:strRef>
          </c:cat>
          <c:val>
            <c:numRef>
              <c:f>Sheet1!$C$2</c:f>
              <c:numCache>
                <c:formatCode>General</c:formatCode>
                <c:ptCount val="1"/>
                <c:pt idx="0">
                  <c:v>21.9</c:v>
                </c:pt>
              </c:numCache>
            </c:numRef>
          </c:val>
          <c:extLst>
            <c:ext xmlns:c16="http://schemas.microsoft.com/office/drawing/2014/chart" uri="{C3380CC4-5D6E-409C-BE32-E72D297353CC}">
              <c16:uniqueId val="{00000001-A580-9A47-A7A4-38F15081F3A6}"/>
            </c:ext>
          </c:extLst>
        </c:ser>
        <c:ser>
          <c:idx val="2"/>
          <c:order val="2"/>
          <c:tx>
            <c:strRef>
              <c:f>Sheet1!$D$1</c:f>
              <c:strCache>
                <c:ptCount val="1"/>
                <c:pt idx="0">
                  <c:v>Series 3</c:v>
                </c:pt>
              </c:strCache>
            </c:strRef>
          </c:tx>
          <c:spPr>
            <a:solidFill>
              <a:schemeClr val="accent3"/>
            </a:solidFill>
            <a:ln>
              <a:noFill/>
            </a:ln>
            <a:effectLst/>
          </c:spPr>
          <c:invertIfNegative val="0"/>
          <c:cat>
            <c:strRef>
              <c:f>Sheet1!$A$2</c:f>
              <c:strCache>
                <c:ptCount val="1"/>
                <c:pt idx="0">
                  <c:v>Category 1</c:v>
                </c:pt>
              </c:strCache>
            </c:strRef>
          </c:cat>
          <c:val>
            <c:numRef>
              <c:f>Sheet1!$D$2</c:f>
              <c:numCache>
                <c:formatCode>General</c:formatCode>
                <c:ptCount val="1"/>
              </c:numCache>
            </c:numRef>
          </c:val>
          <c:extLst>
            <c:ext xmlns:c16="http://schemas.microsoft.com/office/drawing/2014/chart" uri="{C3380CC4-5D6E-409C-BE32-E72D297353CC}">
              <c16:uniqueId val="{00000002-A580-9A47-A7A4-38F15081F3A6}"/>
            </c:ext>
          </c:extLst>
        </c:ser>
        <c:dLbls>
          <c:showLegendKey val="0"/>
          <c:showVal val="0"/>
          <c:showCatName val="0"/>
          <c:showSerName val="0"/>
          <c:showPercent val="0"/>
          <c:showBubbleSize val="0"/>
        </c:dLbls>
        <c:gapWidth val="114"/>
        <c:overlap val="-100"/>
        <c:axId val="-1173731616"/>
        <c:axId val="-1173630480"/>
      </c:barChart>
      <c:catAx>
        <c:axId val="-1173731616"/>
        <c:scaling>
          <c:orientation val="minMax"/>
        </c:scaling>
        <c:delete val="1"/>
        <c:axPos val="l"/>
        <c:numFmt formatCode="General" sourceLinked="1"/>
        <c:majorTickMark val="none"/>
        <c:minorTickMark val="none"/>
        <c:tickLblPos val="nextTo"/>
        <c:crossAx val="-1173630480"/>
        <c:crosses val="autoZero"/>
        <c:auto val="1"/>
        <c:lblAlgn val="ctr"/>
        <c:lblOffset val="100"/>
        <c:noMultiLvlLbl val="0"/>
      </c:catAx>
      <c:valAx>
        <c:axId val="-1173630480"/>
        <c:scaling>
          <c:orientation val="minMax"/>
        </c:scaling>
        <c:delete val="1"/>
        <c:axPos val="b"/>
        <c:numFmt formatCode="General" sourceLinked="1"/>
        <c:majorTickMark val="none"/>
        <c:minorTickMark val="none"/>
        <c:tickLblPos val="nextTo"/>
        <c:crossAx val="-11737316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A86EA9-B620-4508-8B9E-A67E43A3B57C}" type="datetimeFigureOut">
              <a:rPr lang="en-US" smtClean="0"/>
              <a:t>10/30/2020</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2E21E9-56AF-45FF-9A67-D6D43E2FA0B8}" type="slidenum">
              <a:rPr lang="en-US" smtClean="0"/>
              <a:t>‹#›</a:t>
            </a:fld>
            <a:endParaRPr lang="en-US" dirty="0"/>
          </a:p>
        </p:txBody>
      </p:sp>
    </p:spTree>
    <p:extLst>
      <p:ext uri="{BB962C8B-B14F-4D97-AF65-F5344CB8AC3E}">
        <p14:creationId xmlns:p14="http://schemas.microsoft.com/office/powerpoint/2010/main" val="417423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9AC866-F15C-594E-81D8-0AFD20A6C531}" type="datetimeFigureOut">
              <a:rPr lang="en-US" smtClean="0"/>
              <a:t>10/30/2020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9D7C5-D272-4248-A719-3F156BFB0406}" type="slidenum">
              <a:rPr lang="en-US" smtClean="0"/>
              <a:t>‹#›</a:t>
            </a:fld>
            <a:endParaRPr lang="en-US" dirty="0"/>
          </a:p>
        </p:txBody>
      </p:sp>
    </p:spTree>
    <p:extLst>
      <p:ext uri="{BB962C8B-B14F-4D97-AF65-F5344CB8AC3E}">
        <p14:creationId xmlns:p14="http://schemas.microsoft.com/office/powerpoint/2010/main" val="1511092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9D7C5-D272-4248-A719-3F156BFB0406}" type="slidenum">
              <a:rPr lang="en-US" smtClean="0"/>
              <a:t>1</a:t>
            </a:fld>
            <a:endParaRPr lang="en-US" dirty="0"/>
          </a:p>
        </p:txBody>
      </p:sp>
    </p:spTree>
    <p:extLst>
      <p:ext uri="{BB962C8B-B14F-4D97-AF65-F5344CB8AC3E}">
        <p14:creationId xmlns:p14="http://schemas.microsoft.com/office/powerpoint/2010/main" val="2226865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324600" y="1371600"/>
            <a:ext cx="5486400" cy="2387600"/>
          </a:xfrm>
        </p:spPr>
        <p:txBody>
          <a:bodyPr anchor="ctr" anchorCtr="0"/>
          <a:lstStyle>
            <a:lvl1pPr algn="l">
              <a:defRPr sz="6000">
                <a:solidFill>
                  <a:schemeClr val="bg1"/>
                </a:solidFill>
                <a:latin typeface="Franklin Gothic Medium" panose="020B0603020102020204" pitchFamily="34" charset="0"/>
              </a:defRPr>
            </a:lvl1pPr>
          </a:lstStyle>
          <a:p>
            <a:r>
              <a:rPr lang="en-US" dirty="0"/>
              <a:t>Click to edit Master title style</a:t>
            </a:r>
          </a:p>
        </p:txBody>
      </p:sp>
      <p:sp>
        <p:nvSpPr>
          <p:cNvPr id="3" name="Subtitle 2"/>
          <p:cNvSpPr>
            <a:spLocks noGrp="1"/>
          </p:cNvSpPr>
          <p:nvPr>
            <p:ph type="subTitle" idx="1"/>
          </p:nvPr>
        </p:nvSpPr>
        <p:spPr>
          <a:xfrm>
            <a:off x="6324600" y="4114800"/>
            <a:ext cx="5486400" cy="1690352"/>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Rectangle 3"/>
          <p:cNvSpPr/>
          <p:nvPr userDrawn="1"/>
        </p:nvSpPr>
        <p:spPr>
          <a:xfrm>
            <a:off x="130629" y="5890161"/>
            <a:ext cx="1175657" cy="866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6571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81000" y="606426"/>
            <a:ext cx="11430000" cy="788620"/>
          </a:xfrm>
        </p:spPr>
        <p:txBody>
          <a:bodyPr>
            <a:normAutofit/>
          </a:bodyPr>
          <a:lstStyle>
            <a:lvl1pPr>
              <a:defRPr sz="3200">
                <a:solidFill>
                  <a:srgbClr val="011224"/>
                </a:solidFill>
              </a:defRPr>
            </a:lvl1pPr>
          </a:lstStyle>
          <a:p>
            <a:r>
              <a:rPr lang="en-US" dirty="0"/>
              <a:t>Click to edit Master title style</a:t>
            </a:r>
          </a:p>
        </p:txBody>
      </p:sp>
      <p:sp>
        <p:nvSpPr>
          <p:cNvPr id="6" name="Text Placeholder 5"/>
          <p:cNvSpPr>
            <a:spLocks noGrp="1"/>
          </p:cNvSpPr>
          <p:nvPr>
            <p:ph type="body" sz="quarter" idx="12"/>
          </p:nvPr>
        </p:nvSpPr>
        <p:spPr>
          <a:xfrm>
            <a:off x="381000" y="2121640"/>
            <a:ext cx="3429000" cy="2965450"/>
          </a:xfrm>
          <a:prstGeom prst="rect">
            <a:avLst/>
          </a:prstGeom>
        </p:spPr>
        <p:txBody>
          <a:bodyPr/>
          <a:lstStyle>
            <a:lvl1pPr marL="0" indent="0">
              <a:buNone/>
              <a:defRPr sz="1800" b="0" i="0">
                <a:solidFill>
                  <a:srgbClr val="011224"/>
                </a:solidFill>
                <a:latin typeface="Franklin Gothic Medium" charset="0"/>
                <a:ea typeface="Franklin Gothic Medium" charset="0"/>
                <a:cs typeface="Franklin Gothic Medium" charset="0"/>
              </a:defRPr>
            </a:lvl1pPr>
            <a:lvl2pPr marL="457200" indent="0">
              <a:buNone/>
              <a:defRPr sz="1800" b="0" i="0">
                <a:solidFill>
                  <a:srgbClr val="011224"/>
                </a:solidFill>
                <a:latin typeface="Franklin Gothic Medium" charset="0"/>
                <a:ea typeface="Franklin Gothic Medium" charset="0"/>
                <a:cs typeface="Franklin Gothic Medium" charset="0"/>
              </a:defRPr>
            </a:lvl2pPr>
            <a:lvl3pPr marL="914400" indent="0">
              <a:buNone/>
              <a:defRPr sz="1800" b="0" i="0">
                <a:solidFill>
                  <a:srgbClr val="011224"/>
                </a:solidFill>
                <a:latin typeface="Franklin Gothic Medium" charset="0"/>
                <a:ea typeface="Franklin Gothic Medium" charset="0"/>
                <a:cs typeface="Franklin Gothic Medium" charset="0"/>
              </a:defRPr>
            </a:lvl3pPr>
            <a:lvl4pPr marL="1371600" indent="0">
              <a:buNone/>
              <a:defRPr sz="1800" b="0" i="0">
                <a:solidFill>
                  <a:srgbClr val="011224"/>
                </a:solidFill>
                <a:latin typeface="Franklin Gothic Medium" charset="0"/>
                <a:ea typeface="Franklin Gothic Medium" charset="0"/>
                <a:cs typeface="Franklin Gothic Medium" charset="0"/>
              </a:defRPr>
            </a:lvl4pPr>
            <a:lvl5pPr marL="1828800" indent="0">
              <a:buNone/>
              <a:defRPr sz="1800" b="0" i="0">
                <a:solidFill>
                  <a:srgbClr val="011224"/>
                </a:solidFill>
                <a:latin typeface="Franklin Gothic Medium" charset="0"/>
                <a:ea typeface="Franklin Gothic Medium" charset="0"/>
                <a:cs typeface="Franklin Gothic Medium" charset="0"/>
              </a:defRPr>
            </a:lvl5pPr>
          </a:lstStyle>
          <a:p>
            <a:pPr lvl="0"/>
            <a:r>
              <a:rPr lang="en-US" dirty="0"/>
              <a:t>Click to edit Master text styles</a:t>
            </a:r>
          </a:p>
        </p:txBody>
      </p:sp>
      <p:sp>
        <p:nvSpPr>
          <p:cNvPr id="15" name="Rectangle 14"/>
          <p:cNvSpPr/>
          <p:nvPr userDrawn="1"/>
        </p:nvSpPr>
        <p:spPr>
          <a:xfrm>
            <a:off x="0" y="0"/>
            <a:ext cx="12192000" cy="199291"/>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userDrawn="1"/>
        </p:nvCxnSpPr>
        <p:spPr>
          <a:xfrm>
            <a:off x="458490" y="1968285"/>
            <a:ext cx="1168831" cy="0"/>
          </a:xfrm>
          <a:prstGeom prst="line">
            <a:avLst/>
          </a:prstGeom>
          <a:ln w="50800">
            <a:solidFill>
              <a:srgbClr val="00A5DF"/>
            </a:solidFill>
          </a:ln>
        </p:spPr>
        <p:style>
          <a:lnRef idx="1">
            <a:schemeClr val="accent1"/>
          </a:lnRef>
          <a:fillRef idx="0">
            <a:schemeClr val="accent1"/>
          </a:fillRef>
          <a:effectRef idx="0">
            <a:schemeClr val="accent1"/>
          </a:effectRef>
          <a:fontRef idx="minor">
            <a:schemeClr val="tx1"/>
          </a:fontRef>
        </p:style>
      </p:cxnSp>
      <p:sp>
        <p:nvSpPr>
          <p:cNvPr id="18" name="Slide Number Placeholder 2"/>
          <p:cNvSpPr>
            <a:spLocks noGrp="1"/>
          </p:cNvSpPr>
          <p:nvPr>
            <p:ph type="sldNum" sz="quarter" idx="10"/>
          </p:nvPr>
        </p:nvSpPr>
        <p:spPr>
          <a:xfrm>
            <a:off x="11406554" y="6335485"/>
            <a:ext cx="404446" cy="365125"/>
          </a:xfrm>
          <a:prstGeom prst="rect">
            <a:avLst/>
          </a:prstGeom>
        </p:spPr>
        <p:txBody>
          <a:bodyPr anchor="ctr"/>
          <a:lstStyle>
            <a:lvl1pPr>
              <a:defRPr sz="1200">
                <a:solidFill>
                  <a:srgbClr val="2EB1D1"/>
                </a:solidFill>
              </a:defRPr>
            </a:lvl1pPr>
          </a:lstStyle>
          <a:p>
            <a:fld id="{4749BECD-3273-4FE3-BD63-F549C359A7E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81000" y="606426"/>
            <a:ext cx="11430000" cy="788620"/>
          </a:xfrm>
        </p:spPr>
        <p:txBody>
          <a:bodyPr>
            <a:normAutofit/>
          </a:bodyPr>
          <a:lstStyle>
            <a:lvl1pPr>
              <a:defRPr sz="3200">
                <a:solidFill>
                  <a:srgbClr val="011224"/>
                </a:solidFill>
              </a:defRPr>
            </a:lvl1pPr>
          </a:lstStyle>
          <a:p>
            <a:r>
              <a:rPr lang="en-US" dirty="0"/>
              <a:t>Click to edit Master title style</a:t>
            </a:r>
          </a:p>
        </p:txBody>
      </p:sp>
      <p:sp>
        <p:nvSpPr>
          <p:cNvPr id="6" name="Text Placeholder 5"/>
          <p:cNvSpPr>
            <a:spLocks noGrp="1"/>
          </p:cNvSpPr>
          <p:nvPr>
            <p:ph type="body" sz="quarter" idx="12"/>
          </p:nvPr>
        </p:nvSpPr>
        <p:spPr>
          <a:xfrm>
            <a:off x="380999" y="2121640"/>
            <a:ext cx="4896395" cy="2965450"/>
          </a:xfrm>
          <a:prstGeom prst="rect">
            <a:avLst/>
          </a:prstGeom>
        </p:spPr>
        <p:txBody>
          <a:bodyPr/>
          <a:lstStyle>
            <a:lvl1pPr marL="0" indent="0">
              <a:buNone/>
              <a:defRPr sz="1800" b="0" i="0">
                <a:solidFill>
                  <a:srgbClr val="011224"/>
                </a:solidFill>
                <a:latin typeface="Franklin Gothic Medium" charset="0"/>
                <a:ea typeface="Franklin Gothic Medium" charset="0"/>
                <a:cs typeface="Franklin Gothic Medium" charset="0"/>
              </a:defRPr>
            </a:lvl1pPr>
            <a:lvl2pPr marL="457200" indent="0">
              <a:buNone/>
              <a:defRPr sz="1800" b="0" i="0">
                <a:solidFill>
                  <a:srgbClr val="011224"/>
                </a:solidFill>
                <a:latin typeface="Franklin Gothic Medium" charset="0"/>
                <a:ea typeface="Franklin Gothic Medium" charset="0"/>
                <a:cs typeface="Franklin Gothic Medium" charset="0"/>
              </a:defRPr>
            </a:lvl2pPr>
            <a:lvl3pPr marL="914400" indent="0">
              <a:buNone/>
              <a:defRPr sz="1800" b="0" i="0">
                <a:solidFill>
                  <a:srgbClr val="011224"/>
                </a:solidFill>
                <a:latin typeface="Franklin Gothic Medium" charset="0"/>
                <a:ea typeface="Franklin Gothic Medium" charset="0"/>
                <a:cs typeface="Franklin Gothic Medium" charset="0"/>
              </a:defRPr>
            </a:lvl3pPr>
            <a:lvl4pPr marL="1371600" indent="0">
              <a:buNone/>
              <a:defRPr sz="1800" b="0" i="0">
                <a:solidFill>
                  <a:srgbClr val="011224"/>
                </a:solidFill>
                <a:latin typeface="Franklin Gothic Medium" charset="0"/>
                <a:ea typeface="Franklin Gothic Medium" charset="0"/>
                <a:cs typeface="Franklin Gothic Medium" charset="0"/>
              </a:defRPr>
            </a:lvl4pPr>
            <a:lvl5pPr marL="1828800" indent="0">
              <a:buNone/>
              <a:defRPr sz="1800" b="0" i="0">
                <a:solidFill>
                  <a:srgbClr val="011224"/>
                </a:solidFill>
                <a:latin typeface="Franklin Gothic Medium" charset="0"/>
                <a:ea typeface="Franklin Gothic Medium" charset="0"/>
                <a:cs typeface="Franklin Gothic Medium" charset="0"/>
              </a:defRPr>
            </a:lvl5pPr>
          </a:lstStyle>
          <a:p>
            <a:pPr lvl="0"/>
            <a:r>
              <a:rPr lang="en-US" dirty="0"/>
              <a:t>Click to edit Master text styles</a:t>
            </a:r>
          </a:p>
        </p:txBody>
      </p:sp>
      <p:sp>
        <p:nvSpPr>
          <p:cNvPr id="16" name="Rectangle 15"/>
          <p:cNvSpPr/>
          <p:nvPr userDrawn="1"/>
        </p:nvSpPr>
        <p:spPr>
          <a:xfrm>
            <a:off x="1" y="0"/>
            <a:ext cx="12192000" cy="199291"/>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p:cNvCxnSpPr/>
          <p:nvPr userDrawn="1"/>
        </p:nvCxnSpPr>
        <p:spPr>
          <a:xfrm>
            <a:off x="458490" y="1968500"/>
            <a:ext cx="1168831" cy="0"/>
          </a:xfrm>
          <a:prstGeom prst="line">
            <a:avLst/>
          </a:prstGeom>
          <a:ln w="50800">
            <a:solidFill>
              <a:srgbClr val="00A5DF"/>
            </a:solidFill>
          </a:ln>
        </p:spPr>
        <p:style>
          <a:lnRef idx="1">
            <a:schemeClr val="accent1"/>
          </a:lnRef>
          <a:fillRef idx="0">
            <a:schemeClr val="accent1"/>
          </a:fillRef>
          <a:effectRef idx="0">
            <a:schemeClr val="accent1"/>
          </a:effectRef>
          <a:fontRef idx="minor">
            <a:schemeClr val="tx1"/>
          </a:fontRef>
        </p:style>
      </p:cxnSp>
      <p:sp>
        <p:nvSpPr>
          <p:cNvPr id="12" name="Slide Number Placeholder 2"/>
          <p:cNvSpPr>
            <a:spLocks noGrp="1"/>
          </p:cNvSpPr>
          <p:nvPr>
            <p:ph type="sldNum" sz="quarter" idx="10"/>
          </p:nvPr>
        </p:nvSpPr>
        <p:spPr>
          <a:xfrm>
            <a:off x="11406554" y="6335485"/>
            <a:ext cx="404446" cy="365125"/>
          </a:xfrm>
          <a:prstGeom prst="rect">
            <a:avLst/>
          </a:prstGeom>
        </p:spPr>
        <p:txBody>
          <a:bodyPr anchor="ctr"/>
          <a:lstStyle>
            <a:lvl1pPr>
              <a:defRPr sz="1200">
                <a:solidFill>
                  <a:srgbClr val="2EB1D1"/>
                </a:solidFill>
              </a:defRPr>
            </a:lvl1pPr>
          </a:lstStyle>
          <a:p>
            <a:fld id="{4749BECD-3273-4FE3-BD63-F549C359A7E1}" type="slidenum">
              <a:rPr lang="en-US" smtClean="0"/>
              <a:pPr/>
              <a:t>‹#›</a:t>
            </a:fld>
            <a:endParaRPr lang="en-US" dirty="0"/>
          </a:p>
        </p:txBody>
      </p:sp>
      <p:sp>
        <p:nvSpPr>
          <p:cNvPr id="4" name="Picture Placeholder 3"/>
          <p:cNvSpPr>
            <a:spLocks noGrp="1"/>
          </p:cNvSpPr>
          <p:nvPr>
            <p:ph type="pic" sz="quarter" idx="13"/>
          </p:nvPr>
        </p:nvSpPr>
        <p:spPr>
          <a:xfrm>
            <a:off x="6439989" y="1968500"/>
            <a:ext cx="5371011" cy="3504837"/>
          </a:xfrm>
          <a:prstGeom prst="rect">
            <a:avLst/>
          </a:prstGeom>
        </p:spPr>
        <p:txBody>
          <a:bodyPr/>
          <a:lstStyle/>
          <a:p>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81000" y="606426"/>
            <a:ext cx="11430000" cy="788620"/>
          </a:xfrm>
        </p:spPr>
        <p:txBody>
          <a:bodyPr>
            <a:normAutofit/>
          </a:bodyPr>
          <a:lstStyle>
            <a:lvl1pPr>
              <a:defRPr sz="3200">
                <a:solidFill>
                  <a:srgbClr val="011224"/>
                </a:solidFill>
              </a:defRPr>
            </a:lvl1pPr>
          </a:lstStyle>
          <a:p>
            <a:r>
              <a:rPr lang="en-US" dirty="0"/>
              <a:t>Click to edit Master title style</a:t>
            </a:r>
          </a:p>
        </p:txBody>
      </p:sp>
      <p:sp>
        <p:nvSpPr>
          <p:cNvPr id="6" name="Text Placeholder 5"/>
          <p:cNvSpPr>
            <a:spLocks noGrp="1"/>
          </p:cNvSpPr>
          <p:nvPr>
            <p:ph type="body" sz="quarter" idx="12"/>
          </p:nvPr>
        </p:nvSpPr>
        <p:spPr>
          <a:xfrm>
            <a:off x="381000" y="2121640"/>
            <a:ext cx="3429000" cy="296545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solidFill>
                  <a:srgbClr val="011224"/>
                </a:solidFill>
                <a:latin typeface="Franklin Gothic Medium" charset="0"/>
                <a:ea typeface="Franklin Gothic Medium" charset="0"/>
                <a:cs typeface="Franklin Gothic Medium" charset="0"/>
              </a:defRPr>
            </a:lvl1pPr>
            <a:lvl2pPr marL="457200" indent="0">
              <a:buNone/>
              <a:defRPr sz="1800" b="0" i="0">
                <a:solidFill>
                  <a:srgbClr val="011224"/>
                </a:solidFill>
                <a:latin typeface="Franklin Gothic Medium" charset="0"/>
                <a:ea typeface="Franklin Gothic Medium" charset="0"/>
                <a:cs typeface="Franklin Gothic Medium" charset="0"/>
              </a:defRPr>
            </a:lvl2pPr>
            <a:lvl3pPr marL="914400" indent="0">
              <a:buNone/>
              <a:defRPr sz="1800" b="0" i="0">
                <a:solidFill>
                  <a:srgbClr val="011224"/>
                </a:solidFill>
                <a:latin typeface="Franklin Gothic Medium" charset="0"/>
                <a:ea typeface="Franklin Gothic Medium" charset="0"/>
                <a:cs typeface="Franklin Gothic Medium" charset="0"/>
              </a:defRPr>
            </a:lvl3pPr>
            <a:lvl4pPr marL="1371600" indent="0">
              <a:buNone/>
              <a:defRPr sz="1800" b="0" i="0">
                <a:solidFill>
                  <a:srgbClr val="011224"/>
                </a:solidFill>
                <a:latin typeface="Franklin Gothic Medium" charset="0"/>
                <a:ea typeface="Franklin Gothic Medium" charset="0"/>
                <a:cs typeface="Franklin Gothic Medium" charset="0"/>
              </a:defRPr>
            </a:lvl4pPr>
            <a:lvl5pPr marL="1828800" indent="0">
              <a:buNone/>
              <a:defRPr sz="1800" b="0" i="0">
                <a:solidFill>
                  <a:srgbClr val="011224"/>
                </a:solidFill>
                <a:latin typeface="Franklin Gothic Medium" charset="0"/>
                <a:ea typeface="Franklin Gothic Medium" charset="0"/>
                <a:cs typeface="Franklin Gothic Medium" charset="0"/>
              </a:defRPr>
            </a:lvl5pPr>
          </a:lstStyle>
          <a:p>
            <a:endParaRPr lang="en-US" dirty="0"/>
          </a:p>
        </p:txBody>
      </p:sp>
      <p:sp>
        <p:nvSpPr>
          <p:cNvPr id="15" name="Rectangle 14"/>
          <p:cNvSpPr/>
          <p:nvPr userDrawn="1"/>
        </p:nvSpPr>
        <p:spPr>
          <a:xfrm>
            <a:off x="0" y="0"/>
            <a:ext cx="12192000" cy="199291"/>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5"/>
          <p:cNvSpPr>
            <a:spLocks noGrp="1"/>
          </p:cNvSpPr>
          <p:nvPr>
            <p:ph type="body" sz="quarter" idx="15"/>
          </p:nvPr>
        </p:nvSpPr>
        <p:spPr>
          <a:xfrm>
            <a:off x="9488365" y="2121640"/>
            <a:ext cx="2322635" cy="2965450"/>
          </a:xfrm>
          <a:prstGeom prst="rect">
            <a:avLst/>
          </a:prstGeom>
        </p:spPr>
        <p:txBody>
          <a:bodyPr/>
          <a:lstStyle>
            <a:lvl1pPr>
              <a:defRPr sz="1600"/>
            </a:lvl1pPr>
            <a:lvl2pPr>
              <a:defRPr sz="1400"/>
            </a:lvl2pPr>
            <a:lvl3pPr>
              <a:defRPr sz="1200"/>
            </a:lvl3pPr>
            <a:lvl4pPr>
              <a:defRPr sz="11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458490" y="1968285"/>
            <a:ext cx="1168831" cy="0"/>
          </a:xfrm>
          <a:prstGeom prst="line">
            <a:avLst/>
          </a:prstGeom>
          <a:ln w="50800">
            <a:solidFill>
              <a:srgbClr val="00A5DF"/>
            </a:solidFill>
          </a:ln>
        </p:spPr>
        <p:style>
          <a:lnRef idx="1">
            <a:schemeClr val="accent1"/>
          </a:lnRef>
          <a:fillRef idx="0">
            <a:schemeClr val="accent1"/>
          </a:fillRef>
          <a:effectRef idx="0">
            <a:schemeClr val="accent1"/>
          </a:effectRef>
          <a:fontRef idx="minor">
            <a:schemeClr val="tx1"/>
          </a:fontRef>
        </p:style>
      </p:cxnSp>
      <p:sp>
        <p:nvSpPr>
          <p:cNvPr id="18" name="Slide Number Placeholder 2"/>
          <p:cNvSpPr>
            <a:spLocks noGrp="1"/>
          </p:cNvSpPr>
          <p:nvPr>
            <p:ph type="sldNum" sz="quarter" idx="10"/>
          </p:nvPr>
        </p:nvSpPr>
        <p:spPr>
          <a:xfrm>
            <a:off x="11406554" y="6335485"/>
            <a:ext cx="404446" cy="365125"/>
          </a:xfrm>
          <a:prstGeom prst="rect">
            <a:avLst/>
          </a:prstGeom>
        </p:spPr>
        <p:txBody>
          <a:bodyPr anchor="ctr"/>
          <a:lstStyle>
            <a:lvl1pPr>
              <a:defRPr sz="1200">
                <a:solidFill>
                  <a:srgbClr val="2EB1D1"/>
                </a:solidFill>
              </a:defRPr>
            </a:lvl1pPr>
          </a:lstStyle>
          <a:p>
            <a:fld id="{4749BECD-3273-4FE3-BD63-F549C359A7E1}" type="slidenum">
              <a:rPr lang="en-US" smtClean="0"/>
              <a:pPr/>
              <a:t>‹#›</a:t>
            </a:fld>
            <a:endParaRPr lang="en-US" dirty="0"/>
          </a:p>
        </p:txBody>
      </p:sp>
      <p:sp>
        <p:nvSpPr>
          <p:cNvPr id="4" name="Picture Placeholder 3"/>
          <p:cNvSpPr>
            <a:spLocks noGrp="1"/>
          </p:cNvSpPr>
          <p:nvPr>
            <p:ph type="pic" sz="quarter" idx="16"/>
          </p:nvPr>
        </p:nvSpPr>
        <p:spPr>
          <a:xfrm>
            <a:off x="4324350" y="2120900"/>
            <a:ext cx="4649788" cy="2965450"/>
          </a:xfrm>
          <a:prstGeom prst="rect">
            <a:avLst/>
          </a:prstGeom>
        </p:spPr>
        <p:txBody>
          <a:body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81000" y="606426"/>
            <a:ext cx="11430000" cy="788620"/>
          </a:xfrm>
        </p:spPr>
        <p:txBody>
          <a:bodyPr>
            <a:normAutofit/>
          </a:bodyPr>
          <a:lstStyle>
            <a:lvl1pPr>
              <a:defRPr sz="3200">
                <a:solidFill>
                  <a:srgbClr val="011224"/>
                </a:solidFill>
              </a:defRPr>
            </a:lvl1pPr>
          </a:lstStyle>
          <a:p>
            <a:r>
              <a:rPr lang="en-US" dirty="0"/>
              <a:t>Click to edit Master title style</a:t>
            </a:r>
          </a:p>
        </p:txBody>
      </p:sp>
      <p:sp>
        <p:nvSpPr>
          <p:cNvPr id="6" name="Text Placeholder 5"/>
          <p:cNvSpPr>
            <a:spLocks noGrp="1"/>
          </p:cNvSpPr>
          <p:nvPr>
            <p:ph type="body" sz="quarter" idx="12"/>
          </p:nvPr>
        </p:nvSpPr>
        <p:spPr>
          <a:xfrm>
            <a:off x="381000" y="2121640"/>
            <a:ext cx="3429000" cy="2965450"/>
          </a:xfrm>
          <a:prstGeom prst="rect">
            <a:avLst/>
          </a:prstGeom>
        </p:spPr>
        <p:txBody>
          <a:bodyPr/>
          <a:lstStyle>
            <a:lvl1pPr marL="0" indent="0">
              <a:buNone/>
              <a:defRPr sz="1800" b="0" i="0">
                <a:solidFill>
                  <a:srgbClr val="011224"/>
                </a:solidFill>
                <a:latin typeface="Franklin Gothic Medium" charset="0"/>
                <a:ea typeface="Franklin Gothic Medium" charset="0"/>
                <a:cs typeface="Franklin Gothic Medium" charset="0"/>
              </a:defRPr>
            </a:lvl1pPr>
            <a:lvl2pPr marL="457200" indent="0">
              <a:buNone/>
              <a:defRPr sz="1800" b="0" i="0">
                <a:solidFill>
                  <a:srgbClr val="011224"/>
                </a:solidFill>
                <a:latin typeface="Franklin Gothic Medium" charset="0"/>
                <a:ea typeface="Franklin Gothic Medium" charset="0"/>
                <a:cs typeface="Franklin Gothic Medium" charset="0"/>
              </a:defRPr>
            </a:lvl2pPr>
            <a:lvl3pPr marL="914400" indent="0">
              <a:buNone/>
              <a:defRPr sz="1800" b="0" i="0">
                <a:solidFill>
                  <a:srgbClr val="011224"/>
                </a:solidFill>
                <a:latin typeface="Franklin Gothic Medium" charset="0"/>
                <a:ea typeface="Franklin Gothic Medium" charset="0"/>
                <a:cs typeface="Franklin Gothic Medium" charset="0"/>
              </a:defRPr>
            </a:lvl3pPr>
            <a:lvl4pPr marL="1371600" indent="0">
              <a:buNone/>
              <a:defRPr sz="1800" b="0" i="0">
                <a:solidFill>
                  <a:srgbClr val="011224"/>
                </a:solidFill>
                <a:latin typeface="Franklin Gothic Medium" charset="0"/>
                <a:ea typeface="Franklin Gothic Medium" charset="0"/>
                <a:cs typeface="Franklin Gothic Medium" charset="0"/>
              </a:defRPr>
            </a:lvl4pPr>
            <a:lvl5pPr marL="1828800" indent="0">
              <a:buNone/>
              <a:defRPr sz="1800" b="0" i="0">
                <a:solidFill>
                  <a:srgbClr val="011224"/>
                </a:solidFill>
                <a:latin typeface="Franklin Gothic Medium" charset="0"/>
                <a:ea typeface="Franklin Gothic Medium" charset="0"/>
                <a:cs typeface="Franklin Gothic Medium" charset="0"/>
              </a:defRPr>
            </a:lvl5pPr>
          </a:lstStyle>
          <a:p>
            <a:pPr lvl="0"/>
            <a:r>
              <a:rPr lang="en-US" dirty="0"/>
              <a:t>Click to edit Master text styles</a:t>
            </a:r>
          </a:p>
        </p:txBody>
      </p:sp>
      <p:sp>
        <p:nvSpPr>
          <p:cNvPr id="7" name="Text Placeholder 5"/>
          <p:cNvSpPr>
            <a:spLocks noGrp="1"/>
          </p:cNvSpPr>
          <p:nvPr>
            <p:ph type="body" sz="quarter" idx="13"/>
          </p:nvPr>
        </p:nvSpPr>
        <p:spPr>
          <a:xfrm>
            <a:off x="4336073" y="2121640"/>
            <a:ext cx="2322635" cy="2965450"/>
          </a:xfrm>
          <a:prstGeom prst="rect">
            <a:avLst/>
          </a:prstGeom>
        </p:spPr>
        <p:txBody>
          <a:bodyPr/>
          <a:lstStyle>
            <a:lvl1pPr>
              <a:defRPr sz="1600"/>
            </a:lvl1pPr>
            <a:lvl2pPr>
              <a:defRPr sz="1400"/>
            </a:lvl2pPr>
            <a:lvl3pPr>
              <a:defRPr sz="1200"/>
            </a:lvl3pPr>
            <a:lvl4pPr>
              <a:defRPr sz="11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p:cNvSpPr/>
          <p:nvPr userDrawn="1"/>
        </p:nvSpPr>
        <p:spPr>
          <a:xfrm>
            <a:off x="0" y="-303"/>
            <a:ext cx="12192000" cy="199291"/>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userDrawn="1"/>
        </p:nvCxnSpPr>
        <p:spPr>
          <a:xfrm>
            <a:off x="458490" y="1968285"/>
            <a:ext cx="1168831" cy="0"/>
          </a:xfrm>
          <a:prstGeom prst="line">
            <a:avLst/>
          </a:prstGeom>
          <a:ln w="50800">
            <a:solidFill>
              <a:srgbClr val="00A5DF"/>
            </a:solidFill>
          </a:ln>
        </p:spPr>
        <p:style>
          <a:lnRef idx="1">
            <a:schemeClr val="accent1"/>
          </a:lnRef>
          <a:fillRef idx="0">
            <a:schemeClr val="accent1"/>
          </a:fillRef>
          <a:effectRef idx="0">
            <a:schemeClr val="accent1"/>
          </a:effectRef>
          <a:fontRef idx="minor">
            <a:schemeClr val="tx1"/>
          </a:fontRef>
        </p:style>
      </p:cxnSp>
      <p:sp>
        <p:nvSpPr>
          <p:cNvPr id="18" name="Slide Number Placeholder 2"/>
          <p:cNvSpPr>
            <a:spLocks noGrp="1"/>
          </p:cNvSpPr>
          <p:nvPr>
            <p:ph type="sldNum" sz="quarter" idx="10"/>
          </p:nvPr>
        </p:nvSpPr>
        <p:spPr>
          <a:xfrm>
            <a:off x="11406554" y="6335485"/>
            <a:ext cx="404446" cy="365125"/>
          </a:xfrm>
          <a:prstGeom prst="rect">
            <a:avLst/>
          </a:prstGeom>
        </p:spPr>
        <p:txBody>
          <a:bodyPr anchor="ctr"/>
          <a:lstStyle>
            <a:lvl1pPr>
              <a:defRPr sz="1200">
                <a:solidFill>
                  <a:srgbClr val="2EB1D1"/>
                </a:solidFill>
              </a:defRPr>
            </a:lvl1pPr>
          </a:lstStyle>
          <a:p>
            <a:fld id="{4749BECD-3273-4FE3-BD63-F549C359A7E1}" type="slidenum">
              <a:rPr lang="en-US" smtClean="0"/>
              <a:pPr/>
              <a:t>‹#›</a:t>
            </a:fld>
            <a:endParaRPr lang="en-US" dirty="0"/>
          </a:p>
        </p:txBody>
      </p:sp>
      <p:sp>
        <p:nvSpPr>
          <p:cNvPr id="4" name="Picture Placeholder 3"/>
          <p:cNvSpPr>
            <a:spLocks noGrp="1"/>
          </p:cNvSpPr>
          <p:nvPr>
            <p:ph type="pic" sz="quarter" idx="14"/>
          </p:nvPr>
        </p:nvSpPr>
        <p:spPr>
          <a:xfrm>
            <a:off x="7184781" y="2120900"/>
            <a:ext cx="4626219" cy="2965450"/>
          </a:xfrm>
          <a:prstGeom prst="rect">
            <a:avLst/>
          </a:prstGeom>
        </p:spPr>
        <p:txBody>
          <a:bodyPr/>
          <a:lstStyle/>
          <a:p>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81000" y="2121640"/>
            <a:ext cx="2584269" cy="2965450"/>
          </a:xfrm>
          <a:prstGeom prst="rect">
            <a:avLst/>
          </a:prstGeom>
        </p:spPr>
        <p:txBody>
          <a:bodyPr/>
          <a:lstStyle>
            <a:lvl1pPr marL="0" indent="0">
              <a:buNone/>
              <a:defRPr sz="1800" b="0" i="0">
                <a:solidFill>
                  <a:srgbClr val="011224"/>
                </a:solidFill>
                <a:latin typeface="Franklin Gothic Medium" charset="0"/>
                <a:ea typeface="Franklin Gothic Medium" charset="0"/>
                <a:cs typeface="Franklin Gothic Medium" charset="0"/>
              </a:defRPr>
            </a:lvl1pPr>
            <a:lvl2pPr marL="457200" indent="0">
              <a:buNone/>
              <a:defRPr sz="1800" b="0" i="0">
                <a:solidFill>
                  <a:srgbClr val="011224"/>
                </a:solidFill>
                <a:latin typeface="Franklin Gothic Medium" charset="0"/>
                <a:ea typeface="Franklin Gothic Medium" charset="0"/>
                <a:cs typeface="Franklin Gothic Medium" charset="0"/>
              </a:defRPr>
            </a:lvl2pPr>
            <a:lvl3pPr marL="914400" indent="0">
              <a:buNone/>
              <a:defRPr sz="1800" b="0" i="0">
                <a:solidFill>
                  <a:srgbClr val="011224"/>
                </a:solidFill>
                <a:latin typeface="Franklin Gothic Medium" charset="0"/>
                <a:ea typeface="Franklin Gothic Medium" charset="0"/>
                <a:cs typeface="Franklin Gothic Medium" charset="0"/>
              </a:defRPr>
            </a:lvl3pPr>
            <a:lvl4pPr marL="1371600" indent="0">
              <a:buNone/>
              <a:defRPr sz="1800" b="0" i="0">
                <a:solidFill>
                  <a:srgbClr val="011224"/>
                </a:solidFill>
                <a:latin typeface="Franklin Gothic Medium" charset="0"/>
                <a:ea typeface="Franklin Gothic Medium" charset="0"/>
                <a:cs typeface="Franklin Gothic Medium" charset="0"/>
              </a:defRPr>
            </a:lvl4pPr>
            <a:lvl5pPr marL="1828800" indent="0">
              <a:buNone/>
              <a:defRPr sz="1800" b="0" i="0">
                <a:solidFill>
                  <a:srgbClr val="011224"/>
                </a:solidFill>
                <a:latin typeface="Franklin Gothic Medium" charset="0"/>
                <a:ea typeface="Franklin Gothic Medium" charset="0"/>
                <a:cs typeface="Franklin Gothic Medium" charset="0"/>
              </a:defRPr>
            </a:lvl5pPr>
          </a:lstStyle>
          <a:p>
            <a:pPr lvl="0"/>
            <a:r>
              <a:rPr lang="en-US" dirty="0"/>
              <a:t>Click to edit Master text styles</a:t>
            </a:r>
          </a:p>
        </p:txBody>
      </p:sp>
      <p:sp>
        <p:nvSpPr>
          <p:cNvPr id="15" name="Rectangle 14"/>
          <p:cNvSpPr/>
          <p:nvPr userDrawn="1"/>
        </p:nvSpPr>
        <p:spPr>
          <a:xfrm>
            <a:off x="1" y="0"/>
            <a:ext cx="12192000" cy="199291"/>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userDrawn="1"/>
        </p:nvCxnSpPr>
        <p:spPr>
          <a:xfrm>
            <a:off x="458490" y="1968285"/>
            <a:ext cx="1168831" cy="0"/>
          </a:xfrm>
          <a:prstGeom prst="line">
            <a:avLst/>
          </a:prstGeom>
          <a:ln w="50800">
            <a:solidFill>
              <a:srgbClr val="00A5DF"/>
            </a:solidFill>
          </a:ln>
        </p:spPr>
        <p:style>
          <a:lnRef idx="1">
            <a:schemeClr val="accent1"/>
          </a:lnRef>
          <a:fillRef idx="0">
            <a:schemeClr val="accent1"/>
          </a:fillRef>
          <a:effectRef idx="0">
            <a:schemeClr val="accent1"/>
          </a:effectRef>
          <a:fontRef idx="minor">
            <a:schemeClr val="tx1"/>
          </a:fontRef>
        </p:style>
      </p:cxnSp>
      <p:sp>
        <p:nvSpPr>
          <p:cNvPr id="18" name="Slide Number Placeholder 2"/>
          <p:cNvSpPr>
            <a:spLocks noGrp="1"/>
          </p:cNvSpPr>
          <p:nvPr>
            <p:ph type="sldNum" sz="quarter" idx="10"/>
          </p:nvPr>
        </p:nvSpPr>
        <p:spPr>
          <a:xfrm>
            <a:off x="11406554" y="6335485"/>
            <a:ext cx="404446" cy="365125"/>
          </a:xfrm>
          <a:prstGeom prst="rect">
            <a:avLst/>
          </a:prstGeom>
        </p:spPr>
        <p:txBody>
          <a:bodyPr anchor="ctr"/>
          <a:lstStyle>
            <a:lvl1pPr>
              <a:defRPr sz="1200">
                <a:solidFill>
                  <a:srgbClr val="2EB1D1"/>
                </a:solidFill>
              </a:defRPr>
            </a:lvl1pPr>
          </a:lstStyle>
          <a:p>
            <a:fld id="{4749BECD-3273-4FE3-BD63-F549C359A7E1}" type="slidenum">
              <a:rPr lang="en-US" smtClean="0"/>
              <a:pPr/>
              <a:t>‹#›</a:t>
            </a:fld>
            <a:endParaRPr lang="en-US" dirty="0"/>
          </a:p>
        </p:txBody>
      </p:sp>
      <p:sp>
        <p:nvSpPr>
          <p:cNvPr id="4" name="Picture Placeholder 3"/>
          <p:cNvSpPr>
            <a:spLocks noGrp="1"/>
          </p:cNvSpPr>
          <p:nvPr>
            <p:ph type="pic" sz="quarter" idx="14"/>
          </p:nvPr>
        </p:nvSpPr>
        <p:spPr>
          <a:xfrm>
            <a:off x="3827418" y="901337"/>
            <a:ext cx="7746274" cy="4976949"/>
          </a:xfrm>
          <a:prstGeom prst="rect">
            <a:avLst/>
          </a:prstGeom>
        </p:spPr>
        <p:txBody>
          <a:bodyPr/>
          <a:lstStyle/>
          <a:p>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81000" y="606426"/>
            <a:ext cx="11430000" cy="788620"/>
          </a:xfrm>
        </p:spPr>
        <p:txBody>
          <a:bodyPr>
            <a:normAutofit/>
          </a:bodyPr>
          <a:lstStyle>
            <a:lvl1pPr>
              <a:defRPr sz="3200">
                <a:solidFill>
                  <a:srgbClr val="011224"/>
                </a:solidFill>
              </a:defRPr>
            </a:lvl1pPr>
          </a:lstStyle>
          <a:p>
            <a:r>
              <a:rPr lang="en-US" dirty="0"/>
              <a:t>Click to edit Master title style</a:t>
            </a:r>
          </a:p>
        </p:txBody>
      </p:sp>
      <p:sp>
        <p:nvSpPr>
          <p:cNvPr id="15" name="Rectangle 14"/>
          <p:cNvSpPr/>
          <p:nvPr userDrawn="1"/>
        </p:nvSpPr>
        <p:spPr>
          <a:xfrm>
            <a:off x="1" y="0"/>
            <a:ext cx="12192000" cy="199291"/>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2"/>
          <p:cNvSpPr>
            <a:spLocks noGrp="1"/>
          </p:cNvSpPr>
          <p:nvPr>
            <p:ph type="sldNum" sz="quarter" idx="10"/>
          </p:nvPr>
        </p:nvSpPr>
        <p:spPr>
          <a:xfrm>
            <a:off x="11406554" y="6335485"/>
            <a:ext cx="404446" cy="365125"/>
          </a:xfrm>
          <a:prstGeom prst="rect">
            <a:avLst/>
          </a:prstGeom>
        </p:spPr>
        <p:txBody>
          <a:bodyPr anchor="ctr"/>
          <a:lstStyle>
            <a:lvl1pPr>
              <a:defRPr sz="1200">
                <a:solidFill>
                  <a:srgbClr val="2EB1D1"/>
                </a:solidFill>
              </a:defRPr>
            </a:lvl1pPr>
          </a:lstStyle>
          <a:p>
            <a:fld id="{4749BECD-3273-4FE3-BD63-F549C359A7E1}"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81000" y="606426"/>
            <a:ext cx="11430000" cy="788620"/>
          </a:xfrm>
        </p:spPr>
        <p:txBody>
          <a:bodyPr>
            <a:normAutofit/>
          </a:bodyPr>
          <a:lstStyle>
            <a:lvl1pPr>
              <a:defRPr sz="3200">
                <a:solidFill>
                  <a:srgbClr val="011224"/>
                </a:solidFill>
              </a:defRPr>
            </a:lvl1pPr>
          </a:lstStyle>
          <a:p>
            <a:r>
              <a:rPr lang="en-US" dirty="0"/>
              <a:t>Click to edit Master title style</a:t>
            </a:r>
          </a:p>
        </p:txBody>
      </p:sp>
      <p:sp>
        <p:nvSpPr>
          <p:cNvPr id="6" name="Text Placeholder 5"/>
          <p:cNvSpPr>
            <a:spLocks noGrp="1"/>
          </p:cNvSpPr>
          <p:nvPr>
            <p:ph type="body" sz="quarter" idx="12"/>
          </p:nvPr>
        </p:nvSpPr>
        <p:spPr>
          <a:xfrm>
            <a:off x="381000" y="2121640"/>
            <a:ext cx="3429000" cy="296545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solidFill>
                  <a:srgbClr val="011224"/>
                </a:solidFill>
                <a:latin typeface="Franklin Gothic Medium" charset="0"/>
                <a:ea typeface="Franklin Gothic Medium" charset="0"/>
                <a:cs typeface="Franklin Gothic Medium" charset="0"/>
              </a:defRPr>
            </a:lvl1pPr>
            <a:lvl2pPr marL="457200" indent="0">
              <a:buNone/>
              <a:defRPr sz="1800" b="0" i="0">
                <a:solidFill>
                  <a:srgbClr val="011224"/>
                </a:solidFill>
                <a:latin typeface="Franklin Gothic Medium" charset="0"/>
                <a:ea typeface="Franklin Gothic Medium" charset="0"/>
                <a:cs typeface="Franklin Gothic Medium" charset="0"/>
              </a:defRPr>
            </a:lvl2pPr>
            <a:lvl3pPr marL="914400" indent="0">
              <a:buNone/>
              <a:defRPr sz="1800" b="0" i="0">
                <a:solidFill>
                  <a:srgbClr val="011224"/>
                </a:solidFill>
                <a:latin typeface="Franklin Gothic Medium" charset="0"/>
                <a:ea typeface="Franklin Gothic Medium" charset="0"/>
                <a:cs typeface="Franklin Gothic Medium" charset="0"/>
              </a:defRPr>
            </a:lvl3pPr>
            <a:lvl4pPr marL="1371600" indent="0">
              <a:buNone/>
              <a:defRPr sz="1800" b="0" i="0">
                <a:solidFill>
                  <a:srgbClr val="011224"/>
                </a:solidFill>
                <a:latin typeface="Franklin Gothic Medium" charset="0"/>
                <a:ea typeface="Franklin Gothic Medium" charset="0"/>
                <a:cs typeface="Franklin Gothic Medium" charset="0"/>
              </a:defRPr>
            </a:lvl4pPr>
            <a:lvl5pPr marL="1828800" indent="0">
              <a:buNone/>
              <a:defRPr sz="1800" b="0" i="0">
                <a:solidFill>
                  <a:srgbClr val="011224"/>
                </a:solidFill>
                <a:latin typeface="Franklin Gothic Medium" charset="0"/>
                <a:ea typeface="Franklin Gothic Medium" charset="0"/>
                <a:cs typeface="Franklin Gothic Medium" charset="0"/>
              </a:defRPr>
            </a:lvl5pPr>
          </a:lstStyle>
          <a:p>
            <a:endParaRPr lang="en-US" dirty="0"/>
          </a:p>
        </p:txBody>
      </p:sp>
      <p:sp>
        <p:nvSpPr>
          <p:cNvPr id="15" name="Rectangle 14"/>
          <p:cNvSpPr/>
          <p:nvPr userDrawn="1"/>
        </p:nvSpPr>
        <p:spPr>
          <a:xfrm>
            <a:off x="1" y="0"/>
            <a:ext cx="12192000" cy="199291"/>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5"/>
          <p:cNvSpPr>
            <a:spLocks noGrp="1"/>
          </p:cNvSpPr>
          <p:nvPr>
            <p:ph type="body" sz="quarter" idx="15"/>
          </p:nvPr>
        </p:nvSpPr>
        <p:spPr>
          <a:xfrm>
            <a:off x="9488365" y="2121640"/>
            <a:ext cx="2322635" cy="2965450"/>
          </a:xfrm>
          <a:prstGeom prst="rect">
            <a:avLst/>
          </a:prstGeom>
        </p:spPr>
        <p:txBody>
          <a:bodyPr/>
          <a:lstStyle>
            <a:lvl1pPr>
              <a:defRPr sz="1600"/>
            </a:lvl1pPr>
            <a:lvl2pPr>
              <a:defRPr sz="1400"/>
            </a:lvl2pPr>
            <a:lvl3pPr>
              <a:defRPr sz="1200"/>
            </a:lvl3pPr>
            <a:lvl4pPr>
              <a:defRPr sz="11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458490" y="1968285"/>
            <a:ext cx="1168831" cy="0"/>
          </a:xfrm>
          <a:prstGeom prst="line">
            <a:avLst/>
          </a:prstGeom>
          <a:ln w="50800">
            <a:solidFill>
              <a:srgbClr val="00A5DF"/>
            </a:solidFill>
          </a:ln>
        </p:spPr>
        <p:style>
          <a:lnRef idx="1">
            <a:schemeClr val="accent1"/>
          </a:lnRef>
          <a:fillRef idx="0">
            <a:schemeClr val="accent1"/>
          </a:fillRef>
          <a:effectRef idx="0">
            <a:schemeClr val="accent1"/>
          </a:effectRef>
          <a:fontRef idx="minor">
            <a:schemeClr val="tx1"/>
          </a:fontRef>
        </p:style>
      </p:cxnSp>
      <p:sp>
        <p:nvSpPr>
          <p:cNvPr id="18" name="Slide Number Placeholder 2"/>
          <p:cNvSpPr>
            <a:spLocks noGrp="1"/>
          </p:cNvSpPr>
          <p:nvPr>
            <p:ph type="sldNum" sz="quarter" idx="10"/>
          </p:nvPr>
        </p:nvSpPr>
        <p:spPr>
          <a:xfrm>
            <a:off x="11406554" y="6335485"/>
            <a:ext cx="404446" cy="365125"/>
          </a:xfrm>
          <a:prstGeom prst="rect">
            <a:avLst/>
          </a:prstGeom>
        </p:spPr>
        <p:txBody>
          <a:bodyPr anchor="ctr"/>
          <a:lstStyle>
            <a:lvl1pPr>
              <a:defRPr sz="1200">
                <a:solidFill>
                  <a:srgbClr val="2EB1D1"/>
                </a:solidFill>
              </a:defRPr>
            </a:lvl1pPr>
          </a:lstStyle>
          <a:p>
            <a:fld id="{4749BECD-3273-4FE3-BD63-F549C359A7E1}" type="slidenum">
              <a:rPr lang="en-US" smtClean="0"/>
              <a:pPr/>
              <a:t>‹#›</a:t>
            </a:fld>
            <a:endParaRPr lang="en-US" dirty="0"/>
          </a:p>
        </p:txBody>
      </p:sp>
      <p:sp>
        <p:nvSpPr>
          <p:cNvPr id="5" name="Chart Placeholder 4"/>
          <p:cNvSpPr>
            <a:spLocks noGrp="1"/>
          </p:cNvSpPr>
          <p:nvPr>
            <p:ph type="chart" sz="quarter" idx="16"/>
          </p:nvPr>
        </p:nvSpPr>
        <p:spPr>
          <a:xfrm>
            <a:off x="4244975" y="2120900"/>
            <a:ext cx="4794250" cy="2965450"/>
          </a:xfrm>
          <a:prstGeom prst="rect">
            <a:avLst/>
          </a:prstGeom>
        </p:spPr>
        <p:txBody>
          <a:bodyPr/>
          <a:lstStyle/>
          <a:p>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084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061063" y="2047691"/>
            <a:ext cx="6069874" cy="2798626"/>
          </a:xfrm>
        </p:spPr>
        <p:txBody>
          <a:bodyPr>
            <a:normAutofit/>
          </a:bodyPr>
          <a:lstStyle>
            <a:lvl1pPr>
              <a:defRPr sz="3200">
                <a:solidFill>
                  <a:schemeClr val="bg1"/>
                </a:solidFill>
                <a:latin typeface="Franklin Gothic Book" charset="0"/>
                <a:ea typeface="Franklin Gothic Book" charset="0"/>
                <a:cs typeface="Franklin Gothic Book" charset="0"/>
              </a:defRPr>
            </a:lvl1pPr>
          </a:lstStyle>
          <a:p>
            <a:r>
              <a:rPr lang="en-US" dirty="0"/>
              <a:t>Click to edit Master title style</a:t>
            </a:r>
          </a:p>
        </p:txBody>
      </p:sp>
      <p:cxnSp>
        <p:nvCxnSpPr>
          <p:cNvPr id="3" name="Straight Connector 2"/>
          <p:cNvCxnSpPr/>
          <p:nvPr userDrawn="1"/>
        </p:nvCxnSpPr>
        <p:spPr>
          <a:xfrm>
            <a:off x="3178630" y="1902969"/>
            <a:ext cx="1168831"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Content Placeholder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000" y="6217103"/>
            <a:ext cx="567782" cy="428395"/>
          </a:xfrm>
          <a:prstGeom prst="rect">
            <a:avLst/>
          </a:prstGeom>
        </p:spPr>
      </p:pic>
    </p:spTree>
    <p:extLst>
      <p:ext uri="{BB962C8B-B14F-4D97-AF65-F5344CB8AC3E}">
        <p14:creationId xmlns:p14="http://schemas.microsoft.com/office/powerpoint/2010/main" val="1225427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061063" y="2047691"/>
            <a:ext cx="6069874" cy="2798626"/>
          </a:xfrm>
        </p:spPr>
        <p:txBody>
          <a:bodyPr>
            <a:normAutofit/>
          </a:bodyPr>
          <a:lstStyle>
            <a:lvl1pPr>
              <a:defRPr sz="3200">
                <a:solidFill>
                  <a:schemeClr val="bg1"/>
                </a:solidFill>
                <a:latin typeface="Franklin Gothic Book" charset="0"/>
                <a:ea typeface="Franklin Gothic Book" charset="0"/>
                <a:cs typeface="Franklin Gothic Book" charset="0"/>
              </a:defRPr>
            </a:lvl1pPr>
          </a:lstStyle>
          <a:p>
            <a:r>
              <a:rPr lang="en-US" dirty="0"/>
              <a:t>Click to edit Master title style</a:t>
            </a:r>
          </a:p>
        </p:txBody>
      </p:sp>
      <p:pic>
        <p:nvPicPr>
          <p:cNvPr id="5" name="Content Placeholder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000" y="6217103"/>
            <a:ext cx="567782" cy="428395"/>
          </a:xfrm>
          <a:prstGeom prst="rect">
            <a:avLst/>
          </a:prstGeom>
        </p:spPr>
      </p:pic>
      <p:sp>
        <p:nvSpPr>
          <p:cNvPr id="6" name="TextBox 5"/>
          <p:cNvSpPr txBox="1"/>
          <p:nvPr userDrawn="1"/>
        </p:nvSpPr>
        <p:spPr>
          <a:xfrm>
            <a:off x="2968832" y="366899"/>
            <a:ext cx="3515096" cy="3170099"/>
          </a:xfrm>
          <a:prstGeom prst="rect">
            <a:avLst/>
          </a:prstGeom>
          <a:noFill/>
        </p:spPr>
        <p:txBody>
          <a:bodyPr wrap="square" rtlCol="0">
            <a:spAutoFit/>
          </a:bodyPr>
          <a:lstStyle/>
          <a:p>
            <a:r>
              <a:rPr lang="en-US" sz="20000" dirty="0">
                <a:solidFill>
                  <a:schemeClr val="bg1"/>
                </a:solidFill>
                <a:latin typeface="Franklin Gothic Medium" charset="0"/>
                <a:ea typeface="Franklin Gothic Medium" charset="0"/>
                <a:cs typeface="Franklin Gothic Medium" charset="0"/>
              </a:rPr>
              <a: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81000" y="1076115"/>
            <a:ext cx="3429000" cy="1949206"/>
          </a:xfrm>
        </p:spPr>
        <p:txBody>
          <a:bodyPr>
            <a:noAutofit/>
          </a:bodyPr>
          <a:lstStyle>
            <a:lvl1pPr>
              <a:defRPr sz="5000">
                <a:solidFill>
                  <a:schemeClr val="bg1"/>
                </a:solidFill>
              </a:defRPr>
            </a:lvl1pPr>
          </a:lstStyle>
          <a:p>
            <a:r>
              <a:rPr lang="en-US" dirty="0"/>
              <a:t>Click to edit Master title style</a:t>
            </a:r>
          </a:p>
        </p:txBody>
      </p:sp>
      <p:sp>
        <p:nvSpPr>
          <p:cNvPr id="3" name="Rectangle 2"/>
          <p:cNvSpPr/>
          <p:nvPr userDrawn="1"/>
        </p:nvSpPr>
        <p:spPr>
          <a:xfrm>
            <a:off x="130629" y="5890161"/>
            <a:ext cx="1175657" cy="866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05601298"/>
      </p:ext>
    </p:extLst>
  </p:cSld>
  <p:clrMapOvr>
    <a:masterClrMapping/>
  </p:clrMapOvr>
  <p:extLst>
    <p:ext uri="{DCECCB84-F9BA-43D5-87BE-67443E8EF086}">
      <p15:sldGuideLst xmlns:p15="http://schemas.microsoft.com/office/powerpoint/2012/main">
        <p15:guide id="1" orient="horz" pos="76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94EFC5-DFF9-49EE-A121-FFEB22A7A34A}" type="datetimeFigureOut">
              <a:rPr lang="en-US" smtClean="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E35E79-5AED-4880-A871-1BB746BF13E5}" type="slidenum">
              <a:rPr lang="en-US" smtClean="0"/>
              <a:t>‹#›</a:t>
            </a:fld>
            <a:endParaRPr lang="en-US" dirty="0"/>
          </a:p>
        </p:txBody>
      </p:sp>
    </p:spTree>
    <p:extLst>
      <p:ext uri="{BB962C8B-B14F-4D97-AF65-F5344CB8AC3E}">
        <p14:creationId xmlns:p14="http://schemas.microsoft.com/office/powerpoint/2010/main" val="916150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94EFC5-DFF9-49EE-A121-FFEB22A7A34A}" type="datetimeFigureOut">
              <a:rPr lang="en-US" smtClean="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E35E79-5AED-4880-A871-1BB746BF13E5}" type="slidenum">
              <a:rPr lang="en-US" smtClean="0"/>
              <a:t>‹#›</a:t>
            </a:fld>
            <a:endParaRPr lang="en-US" dirty="0"/>
          </a:p>
        </p:txBody>
      </p:sp>
    </p:spTree>
    <p:extLst>
      <p:ext uri="{BB962C8B-B14F-4D97-AF65-F5344CB8AC3E}">
        <p14:creationId xmlns:p14="http://schemas.microsoft.com/office/powerpoint/2010/main" val="1531169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694EFC5-DFF9-49EE-A121-FFEB22A7A34A}" type="datetimeFigureOut">
              <a:rPr lang="en-US" smtClean="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E35E79-5AED-4880-A871-1BB746BF13E5}" type="slidenum">
              <a:rPr lang="en-US" smtClean="0"/>
              <a:t>‹#›</a:t>
            </a:fld>
            <a:endParaRPr lang="en-US" dirty="0"/>
          </a:p>
        </p:txBody>
      </p:sp>
    </p:spTree>
    <p:extLst>
      <p:ext uri="{BB962C8B-B14F-4D97-AF65-F5344CB8AC3E}">
        <p14:creationId xmlns:p14="http://schemas.microsoft.com/office/powerpoint/2010/main" val="28011161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94EFC5-DFF9-49EE-A121-FFEB22A7A34A}" type="datetimeFigureOut">
              <a:rPr lang="en-US" smtClean="0"/>
              <a:t>10/30/2020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E35E79-5AED-4880-A871-1BB746BF13E5}" type="slidenum">
              <a:rPr lang="en-US" smtClean="0"/>
              <a:t>‹#›</a:t>
            </a:fld>
            <a:endParaRPr lang="en-US" dirty="0"/>
          </a:p>
        </p:txBody>
      </p:sp>
    </p:spTree>
    <p:extLst>
      <p:ext uri="{BB962C8B-B14F-4D97-AF65-F5344CB8AC3E}">
        <p14:creationId xmlns:p14="http://schemas.microsoft.com/office/powerpoint/2010/main" val="1732573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94EFC5-DFF9-49EE-A121-FFEB22A7A34A}" type="datetimeFigureOut">
              <a:rPr lang="en-US" smtClean="0"/>
              <a:t>10/30/2020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6E35E79-5AED-4880-A871-1BB746BF13E5}" type="slidenum">
              <a:rPr lang="en-US" smtClean="0"/>
              <a:t>‹#›</a:t>
            </a:fld>
            <a:endParaRPr lang="en-US" dirty="0"/>
          </a:p>
        </p:txBody>
      </p:sp>
    </p:spTree>
    <p:extLst>
      <p:ext uri="{BB962C8B-B14F-4D97-AF65-F5344CB8AC3E}">
        <p14:creationId xmlns:p14="http://schemas.microsoft.com/office/powerpoint/2010/main" val="3795906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94EFC5-DFF9-49EE-A121-FFEB22A7A34A}" type="datetimeFigureOut">
              <a:rPr lang="en-US" smtClean="0"/>
              <a:t>10/30/2020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6E35E79-5AED-4880-A871-1BB746BF13E5}" type="slidenum">
              <a:rPr lang="en-US" smtClean="0"/>
              <a:t>‹#›</a:t>
            </a:fld>
            <a:endParaRPr lang="en-US" dirty="0"/>
          </a:p>
        </p:txBody>
      </p:sp>
    </p:spTree>
    <p:extLst>
      <p:ext uri="{BB962C8B-B14F-4D97-AF65-F5344CB8AC3E}">
        <p14:creationId xmlns:p14="http://schemas.microsoft.com/office/powerpoint/2010/main" val="27451098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94EFC5-DFF9-49EE-A121-FFEB22A7A34A}" type="datetimeFigureOut">
              <a:rPr lang="en-US" smtClean="0"/>
              <a:t>10/30/2020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6E35E79-5AED-4880-A871-1BB746BF13E5}" type="slidenum">
              <a:rPr lang="en-US" smtClean="0"/>
              <a:t>‹#›</a:t>
            </a:fld>
            <a:endParaRPr lang="en-US" dirty="0"/>
          </a:p>
        </p:txBody>
      </p:sp>
    </p:spTree>
    <p:extLst>
      <p:ext uri="{BB962C8B-B14F-4D97-AF65-F5344CB8AC3E}">
        <p14:creationId xmlns:p14="http://schemas.microsoft.com/office/powerpoint/2010/main" val="2924682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694EFC5-DFF9-49EE-A121-FFEB22A7A34A}" type="datetimeFigureOut">
              <a:rPr lang="en-US" smtClean="0"/>
              <a:t>10/30/2020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E35E79-5AED-4880-A871-1BB746BF13E5}" type="slidenum">
              <a:rPr lang="en-US" smtClean="0"/>
              <a:t>‹#›</a:t>
            </a:fld>
            <a:endParaRPr lang="en-US" dirty="0"/>
          </a:p>
        </p:txBody>
      </p:sp>
    </p:spTree>
    <p:extLst>
      <p:ext uri="{BB962C8B-B14F-4D97-AF65-F5344CB8AC3E}">
        <p14:creationId xmlns:p14="http://schemas.microsoft.com/office/powerpoint/2010/main" val="5831220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694EFC5-DFF9-49EE-A121-FFEB22A7A34A}" type="datetimeFigureOut">
              <a:rPr lang="en-US" smtClean="0"/>
              <a:t>10/30/2020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E35E79-5AED-4880-A871-1BB746BF13E5}" type="slidenum">
              <a:rPr lang="en-US" smtClean="0"/>
              <a:t>‹#›</a:t>
            </a:fld>
            <a:endParaRPr lang="en-US" dirty="0"/>
          </a:p>
        </p:txBody>
      </p:sp>
    </p:spTree>
    <p:extLst>
      <p:ext uri="{BB962C8B-B14F-4D97-AF65-F5344CB8AC3E}">
        <p14:creationId xmlns:p14="http://schemas.microsoft.com/office/powerpoint/2010/main" val="3675844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94EFC5-DFF9-49EE-A121-FFEB22A7A34A}" type="datetimeFigureOut">
              <a:rPr lang="en-US" smtClean="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E35E79-5AED-4880-A871-1BB746BF13E5}" type="slidenum">
              <a:rPr lang="en-US" smtClean="0"/>
              <a:t>‹#›</a:t>
            </a:fld>
            <a:endParaRPr lang="en-US" dirty="0"/>
          </a:p>
        </p:txBody>
      </p:sp>
    </p:spTree>
    <p:extLst>
      <p:ext uri="{BB962C8B-B14F-4D97-AF65-F5344CB8AC3E}">
        <p14:creationId xmlns:p14="http://schemas.microsoft.com/office/powerpoint/2010/main" val="1894299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81000" y="606426"/>
            <a:ext cx="11430000" cy="788620"/>
          </a:xfrm>
        </p:spPr>
        <p:txBody>
          <a:bodyPr>
            <a:normAutofit/>
          </a:bodyPr>
          <a:lstStyle>
            <a:lvl1pPr>
              <a:defRPr sz="3200">
                <a:solidFill>
                  <a:srgbClr val="011224"/>
                </a:solidFill>
              </a:defRPr>
            </a:lvl1pPr>
          </a:lstStyle>
          <a:p>
            <a:r>
              <a:rPr lang="en-US" dirty="0"/>
              <a:t>Click to edit Master title style</a:t>
            </a:r>
          </a:p>
        </p:txBody>
      </p:sp>
      <p:sp>
        <p:nvSpPr>
          <p:cNvPr id="6" name="Text Placeholder 5"/>
          <p:cNvSpPr>
            <a:spLocks noGrp="1"/>
          </p:cNvSpPr>
          <p:nvPr>
            <p:ph type="body" sz="quarter" idx="12"/>
          </p:nvPr>
        </p:nvSpPr>
        <p:spPr>
          <a:xfrm>
            <a:off x="381000" y="2121640"/>
            <a:ext cx="3429000" cy="2965450"/>
          </a:xfrm>
          <a:prstGeom prst="rect">
            <a:avLst/>
          </a:prstGeom>
        </p:spPr>
        <p:txBody>
          <a:bodyPr/>
          <a:lstStyle>
            <a:lvl1pPr marL="0" indent="0">
              <a:buNone/>
              <a:defRPr sz="1800" b="0" i="0">
                <a:solidFill>
                  <a:srgbClr val="011224"/>
                </a:solidFill>
                <a:latin typeface="Franklin Gothic Medium" charset="0"/>
                <a:ea typeface="Franklin Gothic Medium" charset="0"/>
                <a:cs typeface="Franklin Gothic Medium" charset="0"/>
              </a:defRPr>
            </a:lvl1pPr>
            <a:lvl2pPr marL="457200" indent="0">
              <a:buNone/>
              <a:defRPr sz="1800" b="0" i="0">
                <a:solidFill>
                  <a:srgbClr val="011224"/>
                </a:solidFill>
                <a:latin typeface="Franklin Gothic Medium" charset="0"/>
                <a:ea typeface="Franklin Gothic Medium" charset="0"/>
                <a:cs typeface="Franklin Gothic Medium" charset="0"/>
              </a:defRPr>
            </a:lvl2pPr>
            <a:lvl3pPr marL="914400" indent="0">
              <a:buNone/>
              <a:defRPr sz="1800" b="0" i="0">
                <a:solidFill>
                  <a:srgbClr val="011224"/>
                </a:solidFill>
                <a:latin typeface="Franklin Gothic Medium" charset="0"/>
                <a:ea typeface="Franklin Gothic Medium" charset="0"/>
                <a:cs typeface="Franklin Gothic Medium" charset="0"/>
              </a:defRPr>
            </a:lvl3pPr>
            <a:lvl4pPr marL="1371600" indent="0">
              <a:buNone/>
              <a:defRPr sz="1800" b="0" i="0">
                <a:solidFill>
                  <a:srgbClr val="011224"/>
                </a:solidFill>
                <a:latin typeface="Franklin Gothic Medium" charset="0"/>
                <a:ea typeface="Franklin Gothic Medium" charset="0"/>
                <a:cs typeface="Franklin Gothic Medium" charset="0"/>
              </a:defRPr>
            </a:lvl4pPr>
            <a:lvl5pPr marL="1828800" indent="0">
              <a:buNone/>
              <a:defRPr sz="1800" b="0" i="0">
                <a:solidFill>
                  <a:srgbClr val="011224"/>
                </a:solidFill>
                <a:latin typeface="Franklin Gothic Medium" charset="0"/>
                <a:ea typeface="Franklin Gothic Medium" charset="0"/>
                <a:cs typeface="Franklin Gothic Medium" charset="0"/>
              </a:defRPr>
            </a:lvl5pPr>
          </a:lstStyle>
          <a:p>
            <a:pPr lvl="0"/>
            <a:r>
              <a:rPr lang="en-US" dirty="0"/>
              <a:t>Click to edit Master text styles</a:t>
            </a:r>
          </a:p>
        </p:txBody>
      </p:sp>
      <p:sp>
        <p:nvSpPr>
          <p:cNvPr id="7" name="Text Placeholder 5"/>
          <p:cNvSpPr>
            <a:spLocks noGrp="1"/>
          </p:cNvSpPr>
          <p:nvPr>
            <p:ph type="body" sz="quarter" idx="13"/>
          </p:nvPr>
        </p:nvSpPr>
        <p:spPr>
          <a:xfrm>
            <a:off x="4381500" y="2121640"/>
            <a:ext cx="7429500" cy="2965450"/>
          </a:xfrm>
          <a:prstGeom prst="rect">
            <a:avLst/>
          </a:prstGeom>
        </p:spPr>
        <p:txBody>
          <a:bodyPr/>
          <a:lstStyle>
            <a:lvl1pPr>
              <a:defRPr sz="1600"/>
            </a:lvl1pPr>
            <a:lvl2pPr>
              <a:defRPr sz="1400"/>
            </a:lvl2pPr>
            <a:lvl3pPr>
              <a:defRPr sz="1200"/>
            </a:lvl3pPr>
            <a:lvl4pPr>
              <a:defRPr sz="11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0"/>
            <a:ext cx="12192000" cy="199291"/>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userDrawn="1"/>
        </p:nvCxnSpPr>
        <p:spPr>
          <a:xfrm>
            <a:off x="458490" y="1968285"/>
            <a:ext cx="1168831" cy="0"/>
          </a:xfrm>
          <a:prstGeom prst="line">
            <a:avLst/>
          </a:prstGeom>
          <a:ln w="50800">
            <a:solidFill>
              <a:srgbClr val="00A5DF"/>
            </a:solidFill>
          </a:ln>
        </p:spPr>
        <p:style>
          <a:lnRef idx="1">
            <a:schemeClr val="accent1"/>
          </a:lnRef>
          <a:fillRef idx="0">
            <a:schemeClr val="accent1"/>
          </a:fillRef>
          <a:effectRef idx="0">
            <a:schemeClr val="accent1"/>
          </a:effectRef>
          <a:fontRef idx="minor">
            <a:schemeClr val="tx1"/>
          </a:fontRef>
        </p:style>
      </p:cxnSp>
      <p:sp>
        <p:nvSpPr>
          <p:cNvPr id="12" name="Slide Number Placeholder 2"/>
          <p:cNvSpPr>
            <a:spLocks noGrp="1"/>
          </p:cNvSpPr>
          <p:nvPr>
            <p:ph type="sldNum" sz="quarter" idx="10"/>
          </p:nvPr>
        </p:nvSpPr>
        <p:spPr>
          <a:xfrm>
            <a:off x="11406554" y="6335485"/>
            <a:ext cx="404446" cy="365125"/>
          </a:xfrm>
          <a:prstGeom prst="rect">
            <a:avLst/>
          </a:prstGeom>
        </p:spPr>
        <p:txBody>
          <a:bodyPr anchor="ctr"/>
          <a:lstStyle>
            <a:lvl1pPr>
              <a:defRPr sz="1200">
                <a:solidFill>
                  <a:srgbClr val="2EB1D1"/>
                </a:solidFill>
              </a:defRPr>
            </a:lvl1pPr>
          </a:lstStyle>
          <a:p>
            <a:fld id="{4749BECD-3273-4FE3-BD63-F549C359A7E1}"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94EFC5-DFF9-49EE-A121-FFEB22A7A34A}" type="datetimeFigureOut">
              <a:rPr lang="en-US" smtClean="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E35E79-5AED-4880-A871-1BB746BF13E5}" type="slidenum">
              <a:rPr lang="en-US" smtClean="0"/>
              <a:t>‹#›</a:t>
            </a:fld>
            <a:endParaRPr lang="en-US" dirty="0"/>
          </a:p>
        </p:txBody>
      </p:sp>
    </p:spTree>
    <p:extLst>
      <p:ext uri="{BB962C8B-B14F-4D97-AF65-F5344CB8AC3E}">
        <p14:creationId xmlns:p14="http://schemas.microsoft.com/office/powerpoint/2010/main" val="29356231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0" y="606426"/>
            <a:ext cx="11430000" cy="788620"/>
          </a:xfrm>
        </p:spPr>
        <p:txBody>
          <a:bodyPr>
            <a:normAutofit/>
          </a:bodyPr>
          <a:lstStyle>
            <a:lvl1pPr>
              <a:defRPr sz="3200">
                <a:solidFill>
                  <a:srgbClr val="011224"/>
                </a:solidFill>
              </a:defRPr>
            </a:lvl1pPr>
          </a:lstStyle>
          <a:p>
            <a:r>
              <a:rPr lang="en-US" dirty="0"/>
              <a:t>Click to edit Master title style</a:t>
            </a:r>
          </a:p>
        </p:txBody>
      </p:sp>
      <p:sp>
        <p:nvSpPr>
          <p:cNvPr id="4" name="Text Placeholder 5"/>
          <p:cNvSpPr>
            <a:spLocks noGrp="1"/>
          </p:cNvSpPr>
          <p:nvPr>
            <p:ph type="body" sz="quarter" idx="12"/>
          </p:nvPr>
        </p:nvSpPr>
        <p:spPr>
          <a:xfrm>
            <a:off x="381000" y="3271174"/>
            <a:ext cx="2383972" cy="2316424"/>
          </a:xfrm>
          <a:prstGeom prst="rect">
            <a:avLst/>
          </a:prstGeom>
        </p:spPr>
        <p:txBody>
          <a:bodyPr/>
          <a:lstStyle>
            <a:lvl1pPr marL="0" indent="0">
              <a:buFont typeface="Arial" charset="0"/>
              <a:buNone/>
              <a:defRPr sz="1600" b="0" i="0">
                <a:solidFill>
                  <a:srgbClr val="011224"/>
                </a:solidFill>
                <a:latin typeface="Franklin Gothic Book" charset="0"/>
                <a:ea typeface="Franklin Gothic Book" charset="0"/>
                <a:cs typeface="Franklin Gothic Book" charset="0"/>
              </a:defRPr>
            </a:lvl1pPr>
            <a:lvl2pPr marL="457200" indent="0">
              <a:buFont typeface="Arial" charset="0"/>
              <a:buNone/>
              <a:defRPr sz="1400" b="0" i="0">
                <a:solidFill>
                  <a:srgbClr val="011224"/>
                </a:solidFill>
                <a:latin typeface="Franklin Gothic Book" charset="0"/>
                <a:ea typeface="Franklin Gothic Book" charset="0"/>
                <a:cs typeface="Franklin Gothic Book" charset="0"/>
              </a:defRPr>
            </a:lvl2pPr>
            <a:lvl3pPr marL="914400" indent="0">
              <a:buFont typeface="Arial" charset="0"/>
              <a:buNone/>
              <a:defRPr sz="1200" b="0" i="0">
                <a:solidFill>
                  <a:srgbClr val="011224"/>
                </a:solidFill>
                <a:latin typeface="Franklin Gothic Book" charset="0"/>
                <a:ea typeface="Franklin Gothic Book" charset="0"/>
                <a:cs typeface="Franklin Gothic Book" charset="0"/>
              </a:defRPr>
            </a:lvl3pPr>
            <a:lvl4pPr marL="1371600" indent="0">
              <a:buFont typeface="Arial" charset="0"/>
              <a:buNone/>
              <a:defRPr sz="1100" b="0" i="0">
                <a:solidFill>
                  <a:srgbClr val="011224"/>
                </a:solidFill>
                <a:latin typeface="Franklin Gothic Book" charset="0"/>
                <a:ea typeface="Franklin Gothic Book" charset="0"/>
                <a:cs typeface="Franklin Gothic Book" charset="0"/>
              </a:defRPr>
            </a:lvl4pPr>
            <a:lvl5pPr marL="1828800" indent="0">
              <a:buFont typeface="Arial" charset="0"/>
              <a:buNone/>
              <a:defRPr sz="1000" b="0" i="0">
                <a:solidFill>
                  <a:srgbClr val="011224"/>
                </a:solidFill>
                <a:latin typeface="Franklin Gothic Book" charset="0"/>
                <a:ea typeface="Franklin Gothic Book"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5"/>
          <p:cNvSpPr>
            <a:spLocks noGrp="1"/>
          </p:cNvSpPr>
          <p:nvPr>
            <p:ph type="body" sz="quarter" idx="13"/>
          </p:nvPr>
        </p:nvSpPr>
        <p:spPr>
          <a:xfrm>
            <a:off x="3396343" y="3263568"/>
            <a:ext cx="2383972" cy="231642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4"/>
          </p:nvPr>
        </p:nvSpPr>
        <p:spPr>
          <a:xfrm>
            <a:off x="6411686" y="3261419"/>
            <a:ext cx="2383972" cy="231642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0"/>
            <a:ext cx="12192000" cy="199291"/>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2"/>
          <p:cNvSpPr>
            <a:spLocks noGrp="1"/>
          </p:cNvSpPr>
          <p:nvPr>
            <p:ph type="sldNum" sz="quarter" idx="10"/>
          </p:nvPr>
        </p:nvSpPr>
        <p:spPr>
          <a:xfrm>
            <a:off x="11406554" y="6335485"/>
            <a:ext cx="404446" cy="365125"/>
          </a:xfrm>
          <a:prstGeom prst="rect">
            <a:avLst/>
          </a:prstGeom>
        </p:spPr>
        <p:txBody>
          <a:bodyPr anchor="ctr"/>
          <a:lstStyle>
            <a:lvl1pPr>
              <a:defRPr sz="1200">
                <a:solidFill>
                  <a:srgbClr val="2EB1D1"/>
                </a:solidFill>
              </a:defRPr>
            </a:lvl1pPr>
          </a:lstStyle>
          <a:p>
            <a:fld id="{4749BECD-3273-4FE3-BD63-F549C359A7E1}" type="slidenum">
              <a:rPr lang="en-US" smtClean="0"/>
              <a:pPr/>
              <a:t>‹#›</a:t>
            </a:fld>
            <a:endParaRPr lang="en-US" dirty="0"/>
          </a:p>
        </p:txBody>
      </p:sp>
      <p:sp>
        <p:nvSpPr>
          <p:cNvPr id="10" name="Text Placeholder 5"/>
          <p:cNvSpPr>
            <a:spLocks noGrp="1"/>
          </p:cNvSpPr>
          <p:nvPr>
            <p:ph type="body" sz="quarter" idx="15"/>
          </p:nvPr>
        </p:nvSpPr>
        <p:spPr>
          <a:xfrm>
            <a:off x="9427028" y="3261419"/>
            <a:ext cx="2383972" cy="231642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7353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81000" y="606426"/>
            <a:ext cx="11430000" cy="788620"/>
          </a:xfrm>
        </p:spPr>
        <p:txBody>
          <a:bodyPr>
            <a:normAutofit/>
          </a:bodyPr>
          <a:lstStyle>
            <a:lvl1pPr>
              <a:defRPr sz="3200">
                <a:solidFill>
                  <a:srgbClr val="011224"/>
                </a:solidFill>
              </a:defRPr>
            </a:lvl1pPr>
          </a:lstStyle>
          <a:p>
            <a:r>
              <a:rPr lang="en-US" dirty="0"/>
              <a:t>Click to edit Master title style</a:t>
            </a:r>
          </a:p>
        </p:txBody>
      </p:sp>
      <p:sp>
        <p:nvSpPr>
          <p:cNvPr id="6" name="Text Placeholder 5"/>
          <p:cNvSpPr>
            <a:spLocks noGrp="1"/>
          </p:cNvSpPr>
          <p:nvPr>
            <p:ph type="body" sz="quarter" idx="12"/>
          </p:nvPr>
        </p:nvSpPr>
        <p:spPr>
          <a:xfrm>
            <a:off x="381000" y="2121640"/>
            <a:ext cx="3429000" cy="2965450"/>
          </a:xfrm>
          <a:prstGeom prst="rect">
            <a:avLst/>
          </a:prstGeom>
        </p:spPr>
        <p:txBody>
          <a:bodyPr/>
          <a:lstStyle>
            <a:lvl1pPr marL="0" indent="0">
              <a:buNone/>
              <a:defRPr sz="1800" b="0" i="0">
                <a:solidFill>
                  <a:srgbClr val="011224"/>
                </a:solidFill>
                <a:latin typeface="Franklin Gothic Medium" charset="0"/>
                <a:ea typeface="Franklin Gothic Medium" charset="0"/>
                <a:cs typeface="Franklin Gothic Medium" charset="0"/>
              </a:defRPr>
            </a:lvl1pPr>
            <a:lvl2pPr marL="457200" indent="0">
              <a:buNone/>
              <a:defRPr sz="1800" b="0" i="0">
                <a:solidFill>
                  <a:srgbClr val="011224"/>
                </a:solidFill>
                <a:latin typeface="Franklin Gothic Medium" charset="0"/>
                <a:ea typeface="Franklin Gothic Medium" charset="0"/>
                <a:cs typeface="Franklin Gothic Medium" charset="0"/>
              </a:defRPr>
            </a:lvl2pPr>
            <a:lvl3pPr marL="914400" indent="0">
              <a:buNone/>
              <a:defRPr sz="1800" b="0" i="0">
                <a:solidFill>
                  <a:srgbClr val="011224"/>
                </a:solidFill>
                <a:latin typeface="Franklin Gothic Medium" charset="0"/>
                <a:ea typeface="Franklin Gothic Medium" charset="0"/>
                <a:cs typeface="Franklin Gothic Medium" charset="0"/>
              </a:defRPr>
            </a:lvl3pPr>
            <a:lvl4pPr marL="1371600" indent="0">
              <a:buNone/>
              <a:defRPr sz="1800" b="0" i="0">
                <a:solidFill>
                  <a:srgbClr val="011224"/>
                </a:solidFill>
                <a:latin typeface="Franklin Gothic Medium" charset="0"/>
                <a:ea typeface="Franklin Gothic Medium" charset="0"/>
                <a:cs typeface="Franklin Gothic Medium" charset="0"/>
              </a:defRPr>
            </a:lvl4pPr>
            <a:lvl5pPr marL="1828800" indent="0">
              <a:buNone/>
              <a:defRPr sz="1800" b="0" i="0">
                <a:solidFill>
                  <a:srgbClr val="011224"/>
                </a:solidFill>
                <a:latin typeface="Franklin Gothic Medium" charset="0"/>
                <a:ea typeface="Franklin Gothic Medium" charset="0"/>
                <a:cs typeface="Franklin Gothic Medium" charset="0"/>
              </a:defRPr>
            </a:lvl5pPr>
          </a:lstStyle>
          <a:p>
            <a:pPr lvl="0"/>
            <a:r>
              <a:rPr lang="en-US" dirty="0"/>
              <a:t>Click to edit Master text styles</a:t>
            </a:r>
          </a:p>
        </p:txBody>
      </p:sp>
      <p:sp>
        <p:nvSpPr>
          <p:cNvPr id="7" name="Text Placeholder 5"/>
          <p:cNvSpPr>
            <a:spLocks noGrp="1"/>
          </p:cNvSpPr>
          <p:nvPr>
            <p:ph type="body" sz="quarter" idx="13"/>
          </p:nvPr>
        </p:nvSpPr>
        <p:spPr>
          <a:xfrm>
            <a:off x="4580792" y="2121640"/>
            <a:ext cx="3429000" cy="2965450"/>
          </a:xfrm>
          <a:prstGeom prst="rect">
            <a:avLst/>
          </a:prstGeom>
        </p:spPr>
        <p:txBody>
          <a:bodyPr/>
          <a:lstStyle>
            <a:lvl1pPr>
              <a:defRPr sz="1600"/>
            </a:lvl1pPr>
            <a:lvl2pPr>
              <a:defRPr sz="1400"/>
            </a:lvl2pPr>
            <a:lvl3pPr>
              <a:defRPr sz="1200"/>
            </a:lvl3pPr>
            <a:lvl4pPr>
              <a:defRPr sz="11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p:cNvSpPr>
            <a:spLocks noGrp="1"/>
          </p:cNvSpPr>
          <p:nvPr>
            <p:ph type="body" sz="quarter" idx="14"/>
          </p:nvPr>
        </p:nvSpPr>
        <p:spPr>
          <a:xfrm>
            <a:off x="8382000" y="2121640"/>
            <a:ext cx="3429000" cy="2965450"/>
          </a:xfrm>
          <a:prstGeom prst="rect">
            <a:avLst/>
          </a:prstGeom>
        </p:spPr>
        <p:txBody>
          <a:bodyPr/>
          <a:lstStyle>
            <a:lvl1pPr>
              <a:defRPr sz="1600"/>
            </a:lvl1pPr>
            <a:lvl2pPr>
              <a:defRPr sz="1400"/>
            </a:lvl2pPr>
            <a:lvl3pPr>
              <a:defRPr sz="1200"/>
            </a:lvl3pPr>
            <a:lvl4pPr>
              <a:defRPr sz="11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p:cNvSpPr/>
          <p:nvPr userDrawn="1"/>
        </p:nvSpPr>
        <p:spPr>
          <a:xfrm>
            <a:off x="1" y="0"/>
            <a:ext cx="12192000" cy="199291"/>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p:cNvCxnSpPr/>
          <p:nvPr userDrawn="1"/>
        </p:nvCxnSpPr>
        <p:spPr>
          <a:xfrm>
            <a:off x="458490" y="1978445"/>
            <a:ext cx="1168831" cy="0"/>
          </a:xfrm>
          <a:prstGeom prst="line">
            <a:avLst/>
          </a:prstGeom>
          <a:ln w="50800">
            <a:solidFill>
              <a:srgbClr val="00A5DF"/>
            </a:solidFill>
          </a:ln>
        </p:spPr>
        <p:style>
          <a:lnRef idx="1">
            <a:schemeClr val="accent1"/>
          </a:lnRef>
          <a:fillRef idx="0">
            <a:schemeClr val="accent1"/>
          </a:fillRef>
          <a:effectRef idx="0">
            <a:schemeClr val="accent1"/>
          </a:effectRef>
          <a:fontRef idx="minor">
            <a:schemeClr val="tx1"/>
          </a:fontRef>
        </p:style>
      </p:cxnSp>
      <p:sp>
        <p:nvSpPr>
          <p:cNvPr id="12" name="Slide Number Placeholder 2"/>
          <p:cNvSpPr>
            <a:spLocks noGrp="1"/>
          </p:cNvSpPr>
          <p:nvPr>
            <p:ph type="sldNum" sz="quarter" idx="10"/>
          </p:nvPr>
        </p:nvSpPr>
        <p:spPr>
          <a:xfrm>
            <a:off x="11406554" y="6335485"/>
            <a:ext cx="404446" cy="365125"/>
          </a:xfrm>
          <a:prstGeom prst="rect">
            <a:avLst/>
          </a:prstGeom>
        </p:spPr>
        <p:txBody>
          <a:bodyPr anchor="ctr"/>
          <a:lstStyle>
            <a:lvl1pPr>
              <a:defRPr sz="1200">
                <a:solidFill>
                  <a:srgbClr val="2EB1D1"/>
                </a:solidFill>
              </a:defRPr>
            </a:lvl1pPr>
          </a:lstStyle>
          <a:p>
            <a:fld id="{4749BECD-3273-4FE3-BD63-F549C359A7E1}" type="slidenum">
              <a:rPr lang="en-US" smtClean="0"/>
              <a:pPr/>
              <a:t>‹#›</a:t>
            </a:fld>
            <a:endParaRPr lang="en-US" dirty="0"/>
          </a:p>
        </p:txBody>
      </p:sp>
    </p:spTree>
    <p:extLst>
      <p:ext uri="{BB962C8B-B14F-4D97-AF65-F5344CB8AC3E}">
        <p14:creationId xmlns:p14="http://schemas.microsoft.com/office/powerpoint/2010/main" val="518087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81000" y="606426"/>
            <a:ext cx="11430000" cy="788620"/>
          </a:xfrm>
        </p:spPr>
        <p:txBody>
          <a:bodyPr>
            <a:normAutofit/>
          </a:bodyPr>
          <a:lstStyle>
            <a:lvl1pPr>
              <a:defRPr sz="3200">
                <a:solidFill>
                  <a:srgbClr val="011224"/>
                </a:solidFill>
              </a:defRPr>
            </a:lvl1pPr>
          </a:lstStyle>
          <a:p>
            <a:r>
              <a:rPr lang="en-US" dirty="0"/>
              <a:t>Click to edit Master title style</a:t>
            </a:r>
          </a:p>
        </p:txBody>
      </p:sp>
      <p:sp>
        <p:nvSpPr>
          <p:cNvPr id="6" name="Text Placeholder 5"/>
          <p:cNvSpPr>
            <a:spLocks noGrp="1"/>
          </p:cNvSpPr>
          <p:nvPr>
            <p:ph type="body" sz="quarter" idx="12"/>
          </p:nvPr>
        </p:nvSpPr>
        <p:spPr>
          <a:xfrm>
            <a:off x="381000" y="2121640"/>
            <a:ext cx="3429000" cy="2965450"/>
          </a:xfrm>
          <a:prstGeom prst="rect">
            <a:avLst/>
          </a:prstGeom>
        </p:spPr>
        <p:txBody>
          <a:bodyPr/>
          <a:lstStyle>
            <a:lvl1pPr marL="0" indent="0">
              <a:buNone/>
              <a:defRPr sz="1800" b="0" i="0">
                <a:solidFill>
                  <a:srgbClr val="011224"/>
                </a:solidFill>
                <a:latin typeface="Franklin Gothic Medium" charset="0"/>
                <a:ea typeface="Franklin Gothic Medium" charset="0"/>
                <a:cs typeface="Franklin Gothic Medium" charset="0"/>
              </a:defRPr>
            </a:lvl1pPr>
            <a:lvl2pPr marL="457200" indent="0">
              <a:buNone/>
              <a:defRPr sz="1800" b="0" i="0">
                <a:solidFill>
                  <a:srgbClr val="011224"/>
                </a:solidFill>
                <a:latin typeface="Franklin Gothic Medium" charset="0"/>
                <a:ea typeface="Franklin Gothic Medium" charset="0"/>
                <a:cs typeface="Franklin Gothic Medium" charset="0"/>
              </a:defRPr>
            </a:lvl2pPr>
            <a:lvl3pPr marL="914400" indent="0">
              <a:buNone/>
              <a:defRPr sz="1800" b="0" i="0">
                <a:solidFill>
                  <a:srgbClr val="011224"/>
                </a:solidFill>
                <a:latin typeface="Franklin Gothic Medium" charset="0"/>
                <a:ea typeface="Franklin Gothic Medium" charset="0"/>
                <a:cs typeface="Franklin Gothic Medium" charset="0"/>
              </a:defRPr>
            </a:lvl3pPr>
            <a:lvl4pPr marL="1371600" indent="0">
              <a:buNone/>
              <a:defRPr sz="1800" b="0" i="0">
                <a:solidFill>
                  <a:srgbClr val="011224"/>
                </a:solidFill>
                <a:latin typeface="Franklin Gothic Medium" charset="0"/>
                <a:ea typeface="Franklin Gothic Medium" charset="0"/>
                <a:cs typeface="Franklin Gothic Medium" charset="0"/>
              </a:defRPr>
            </a:lvl4pPr>
            <a:lvl5pPr marL="1828800" indent="0">
              <a:buNone/>
              <a:defRPr sz="1800" b="0" i="0">
                <a:solidFill>
                  <a:srgbClr val="011224"/>
                </a:solidFill>
                <a:latin typeface="Franklin Gothic Medium" charset="0"/>
                <a:ea typeface="Franklin Gothic Medium" charset="0"/>
                <a:cs typeface="Franklin Gothic Medium" charset="0"/>
              </a:defRPr>
            </a:lvl5pPr>
          </a:lstStyle>
          <a:p>
            <a:pPr lvl="0"/>
            <a:r>
              <a:rPr lang="en-US" dirty="0"/>
              <a:t>Click to edit Master text styles</a:t>
            </a:r>
          </a:p>
        </p:txBody>
      </p:sp>
      <p:sp>
        <p:nvSpPr>
          <p:cNvPr id="7" name="Text Placeholder 5"/>
          <p:cNvSpPr>
            <a:spLocks noGrp="1"/>
          </p:cNvSpPr>
          <p:nvPr>
            <p:ph type="body" sz="quarter" idx="13"/>
          </p:nvPr>
        </p:nvSpPr>
        <p:spPr>
          <a:xfrm>
            <a:off x="4336073" y="2121640"/>
            <a:ext cx="2322635" cy="2965450"/>
          </a:xfrm>
          <a:prstGeom prst="rect">
            <a:avLst/>
          </a:prstGeom>
        </p:spPr>
        <p:txBody>
          <a:bodyPr/>
          <a:lstStyle>
            <a:lvl1pPr>
              <a:defRPr sz="1600"/>
            </a:lvl1pPr>
            <a:lvl2pPr>
              <a:defRPr sz="1400"/>
            </a:lvl2pPr>
            <a:lvl3pPr>
              <a:defRPr sz="1200"/>
            </a:lvl3pPr>
            <a:lvl4pPr>
              <a:defRPr sz="11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p:cNvSpPr>
            <a:spLocks noGrp="1"/>
          </p:cNvSpPr>
          <p:nvPr>
            <p:ph type="body" sz="quarter" idx="14"/>
          </p:nvPr>
        </p:nvSpPr>
        <p:spPr>
          <a:xfrm>
            <a:off x="6912219" y="2121640"/>
            <a:ext cx="2322635" cy="2965450"/>
          </a:xfrm>
          <a:prstGeom prst="rect">
            <a:avLst/>
          </a:prstGeom>
        </p:spPr>
        <p:txBody>
          <a:bodyPr/>
          <a:lstStyle>
            <a:lvl1pPr>
              <a:defRPr sz="1600"/>
            </a:lvl1pPr>
            <a:lvl2pPr>
              <a:defRPr sz="1400"/>
            </a:lvl2pPr>
            <a:lvl3pPr>
              <a:defRPr sz="1200"/>
            </a:lvl3pPr>
            <a:lvl4pPr>
              <a:defRPr sz="11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p:cNvSpPr/>
          <p:nvPr userDrawn="1"/>
        </p:nvSpPr>
        <p:spPr>
          <a:xfrm>
            <a:off x="0" y="0"/>
            <a:ext cx="12192000" cy="199291"/>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5"/>
          <p:cNvSpPr>
            <a:spLocks noGrp="1"/>
          </p:cNvSpPr>
          <p:nvPr>
            <p:ph type="body" sz="quarter" idx="15"/>
          </p:nvPr>
        </p:nvSpPr>
        <p:spPr>
          <a:xfrm>
            <a:off x="9488365" y="2121640"/>
            <a:ext cx="2322635" cy="2965450"/>
          </a:xfrm>
          <a:prstGeom prst="rect">
            <a:avLst/>
          </a:prstGeom>
        </p:spPr>
        <p:txBody>
          <a:bodyPr/>
          <a:lstStyle>
            <a:lvl1pPr>
              <a:defRPr sz="1600"/>
            </a:lvl1pPr>
            <a:lvl2pPr>
              <a:defRPr sz="1400"/>
            </a:lvl2pPr>
            <a:lvl3pPr>
              <a:defRPr sz="1200"/>
            </a:lvl3pPr>
            <a:lvl4pPr>
              <a:defRPr sz="11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458490" y="1968285"/>
            <a:ext cx="1168831" cy="0"/>
          </a:xfrm>
          <a:prstGeom prst="line">
            <a:avLst/>
          </a:prstGeom>
          <a:ln w="50800">
            <a:solidFill>
              <a:srgbClr val="00A5DF"/>
            </a:solidFill>
          </a:ln>
        </p:spPr>
        <p:style>
          <a:lnRef idx="1">
            <a:schemeClr val="accent1"/>
          </a:lnRef>
          <a:fillRef idx="0">
            <a:schemeClr val="accent1"/>
          </a:fillRef>
          <a:effectRef idx="0">
            <a:schemeClr val="accent1"/>
          </a:effectRef>
          <a:fontRef idx="minor">
            <a:schemeClr val="tx1"/>
          </a:fontRef>
        </p:style>
      </p:cxnSp>
      <p:sp>
        <p:nvSpPr>
          <p:cNvPr id="18" name="Slide Number Placeholder 2"/>
          <p:cNvSpPr>
            <a:spLocks noGrp="1"/>
          </p:cNvSpPr>
          <p:nvPr>
            <p:ph type="sldNum" sz="quarter" idx="10"/>
          </p:nvPr>
        </p:nvSpPr>
        <p:spPr>
          <a:xfrm>
            <a:off x="11406554" y="6335485"/>
            <a:ext cx="404446" cy="365125"/>
          </a:xfrm>
          <a:prstGeom prst="rect">
            <a:avLst/>
          </a:prstGeom>
        </p:spPr>
        <p:txBody>
          <a:bodyPr anchor="ctr"/>
          <a:lstStyle>
            <a:lvl1pPr>
              <a:defRPr sz="1200">
                <a:solidFill>
                  <a:srgbClr val="2EB1D1"/>
                </a:solidFill>
              </a:defRPr>
            </a:lvl1pPr>
          </a:lstStyle>
          <a:p>
            <a:fld id="{4749BECD-3273-4FE3-BD63-F549C359A7E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81000" y="606426"/>
            <a:ext cx="11430000" cy="788620"/>
          </a:xfrm>
        </p:spPr>
        <p:txBody>
          <a:bodyPr>
            <a:normAutofit/>
          </a:bodyPr>
          <a:lstStyle>
            <a:lvl1pPr>
              <a:defRPr sz="3200">
                <a:solidFill>
                  <a:srgbClr val="011224"/>
                </a:solidFill>
              </a:defRPr>
            </a:lvl1pPr>
          </a:lstStyle>
          <a:p>
            <a:r>
              <a:rPr lang="en-US" dirty="0"/>
              <a:t>Click to edit Master title style</a:t>
            </a:r>
          </a:p>
        </p:txBody>
      </p:sp>
      <p:sp>
        <p:nvSpPr>
          <p:cNvPr id="6" name="Text Placeholder 5"/>
          <p:cNvSpPr>
            <a:spLocks noGrp="1"/>
          </p:cNvSpPr>
          <p:nvPr>
            <p:ph type="body" sz="quarter" idx="12"/>
          </p:nvPr>
        </p:nvSpPr>
        <p:spPr>
          <a:xfrm>
            <a:off x="381000" y="2121640"/>
            <a:ext cx="3429000" cy="2965450"/>
          </a:xfrm>
          <a:prstGeom prst="rect">
            <a:avLst/>
          </a:prstGeom>
        </p:spPr>
        <p:txBody>
          <a:bodyPr/>
          <a:lstStyle>
            <a:lvl1pPr marL="0" indent="0">
              <a:buNone/>
              <a:defRPr sz="1600" b="0" i="0">
                <a:solidFill>
                  <a:srgbClr val="011224"/>
                </a:solidFill>
                <a:latin typeface="Franklin Gothic Book" charset="0"/>
                <a:ea typeface="Franklin Gothic Book" charset="0"/>
                <a:cs typeface="Franklin Gothic Book" charset="0"/>
              </a:defRPr>
            </a:lvl1pPr>
            <a:lvl2pPr marL="457200" indent="0">
              <a:buNone/>
              <a:defRPr sz="1400" b="0" i="0">
                <a:solidFill>
                  <a:srgbClr val="011224"/>
                </a:solidFill>
                <a:latin typeface="Franklin Gothic Book" charset="0"/>
                <a:ea typeface="Franklin Gothic Book" charset="0"/>
                <a:cs typeface="Franklin Gothic Book" charset="0"/>
              </a:defRPr>
            </a:lvl2pPr>
            <a:lvl3pPr marL="914400" indent="0">
              <a:buNone/>
              <a:defRPr sz="1200" b="0" i="0">
                <a:solidFill>
                  <a:srgbClr val="011224"/>
                </a:solidFill>
                <a:latin typeface="Franklin Gothic Book" charset="0"/>
                <a:ea typeface="Franklin Gothic Book" charset="0"/>
                <a:cs typeface="Franklin Gothic Book" charset="0"/>
              </a:defRPr>
            </a:lvl3pPr>
            <a:lvl4pPr marL="1371600" indent="0">
              <a:buNone/>
              <a:defRPr sz="1100" b="0" i="0">
                <a:solidFill>
                  <a:srgbClr val="011224"/>
                </a:solidFill>
                <a:latin typeface="Franklin Gothic Book" charset="0"/>
                <a:ea typeface="Franklin Gothic Book" charset="0"/>
                <a:cs typeface="Franklin Gothic Book" charset="0"/>
              </a:defRPr>
            </a:lvl4pPr>
            <a:lvl5pPr marL="1828800" indent="0">
              <a:buNone/>
              <a:defRPr sz="1000" b="0" i="0">
                <a:solidFill>
                  <a:srgbClr val="011224"/>
                </a:solidFill>
                <a:latin typeface="Franklin Gothic Book" charset="0"/>
                <a:ea typeface="Franklin Gothic Book"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3"/>
          </p:nvPr>
        </p:nvSpPr>
        <p:spPr>
          <a:xfrm>
            <a:off x="4381500" y="2127097"/>
            <a:ext cx="3429000" cy="2965450"/>
          </a:xfrm>
          <a:prstGeom prst="rect">
            <a:avLst/>
          </a:prstGeom>
        </p:spPr>
        <p:txBody>
          <a:bodyPr/>
          <a:lstStyle>
            <a:lvl1pPr>
              <a:defRPr sz="1600"/>
            </a:lvl1pPr>
            <a:lvl2pPr>
              <a:defRPr sz="1400"/>
            </a:lvl2pPr>
            <a:lvl3pPr>
              <a:defRPr sz="1200"/>
            </a:lvl3pPr>
            <a:lvl4pPr>
              <a:defRPr sz="11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p:cNvSpPr>
            <a:spLocks noGrp="1"/>
          </p:cNvSpPr>
          <p:nvPr>
            <p:ph type="body" sz="quarter" idx="14"/>
          </p:nvPr>
        </p:nvSpPr>
        <p:spPr>
          <a:xfrm>
            <a:off x="8382000" y="2121640"/>
            <a:ext cx="3429000" cy="2965450"/>
          </a:xfrm>
          <a:prstGeom prst="rect">
            <a:avLst/>
          </a:prstGeom>
        </p:spPr>
        <p:txBody>
          <a:bodyPr/>
          <a:lstStyle>
            <a:lvl1pPr>
              <a:defRPr sz="1600"/>
            </a:lvl1pPr>
            <a:lvl2pPr>
              <a:defRPr sz="1400"/>
            </a:lvl2pPr>
            <a:lvl3pPr>
              <a:defRPr sz="1200"/>
            </a:lvl3pPr>
            <a:lvl4pPr>
              <a:defRPr sz="11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p:cNvSpPr/>
          <p:nvPr userDrawn="1"/>
        </p:nvSpPr>
        <p:spPr>
          <a:xfrm>
            <a:off x="1" y="0"/>
            <a:ext cx="12192000" cy="199291"/>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2"/>
          <p:cNvSpPr>
            <a:spLocks noGrp="1"/>
          </p:cNvSpPr>
          <p:nvPr>
            <p:ph type="sldNum" sz="quarter" idx="10"/>
          </p:nvPr>
        </p:nvSpPr>
        <p:spPr>
          <a:xfrm>
            <a:off x="11406554" y="6335485"/>
            <a:ext cx="404446" cy="365125"/>
          </a:xfrm>
          <a:prstGeom prst="rect">
            <a:avLst/>
          </a:prstGeom>
        </p:spPr>
        <p:txBody>
          <a:bodyPr anchor="ctr"/>
          <a:lstStyle>
            <a:lvl1pPr>
              <a:defRPr sz="1200">
                <a:solidFill>
                  <a:srgbClr val="2EB1D1"/>
                </a:solidFill>
              </a:defRPr>
            </a:lvl1pPr>
          </a:lstStyle>
          <a:p>
            <a:fld id="{4749BECD-3273-4FE3-BD63-F549C359A7E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81000" y="606426"/>
            <a:ext cx="11430000" cy="788620"/>
          </a:xfrm>
        </p:spPr>
        <p:txBody>
          <a:bodyPr>
            <a:normAutofit/>
          </a:bodyPr>
          <a:lstStyle>
            <a:lvl1pPr>
              <a:defRPr sz="3200">
                <a:solidFill>
                  <a:srgbClr val="011224"/>
                </a:solidFill>
              </a:defRPr>
            </a:lvl1pPr>
          </a:lstStyle>
          <a:p>
            <a:r>
              <a:rPr lang="en-US" dirty="0"/>
              <a:t>Click to edit Master title style</a:t>
            </a:r>
          </a:p>
        </p:txBody>
      </p:sp>
      <p:sp>
        <p:nvSpPr>
          <p:cNvPr id="9" name="Rectangle 8"/>
          <p:cNvSpPr/>
          <p:nvPr userDrawn="1"/>
        </p:nvSpPr>
        <p:spPr>
          <a:xfrm>
            <a:off x="1" y="0"/>
            <a:ext cx="12192000" cy="199291"/>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2"/>
          <p:cNvSpPr>
            <a:spLocks noGrp="1"/>
          </p:cNvSpPr>
          <p:nvPr>
            <p:ph type="sldNum" sz="quarter" idx="10"/>
          </p:nvPr>
        </p:nvSpPr>
        <p:spPr>
          <a:xfrm>
            <a:off x="11406554" y="6335485"/>
            <a:ext cx="404446" cy="365125"/>
          </a:xfrm>
          <a:prstGeom prst="rect">
            <a:avLst/>
          </a:prstGeom>
        </p:spPr>
        <p:txBody>
          <a:bodyPr anchor="ctr"/>
          <a:lstStyle>
            <a:lvl1pPr>
              <a:defRPr sz="1200">
                <a:solidFill>
                  <a:srgbClr val="2EB1D1"/>
                </a:solidFill>
              </a:defRPr>
            </a:lvl1pPr>
          </a:lstStyle>
          <a:p>
            <a:fld id="{4749BECD-3273-4FE3-BD63-F549C359A7E1}" type="slidenum">
              <a:rPr lang="en-US" smtClean="0"/>
              <a:pPr/>
              <a:t>‹#›</a:t>
            </a:fld>
            <a:endParaRPr lang="en-US" dirty="0"/>
          </a:p>
        </p:txBody>
      </p:sp>
      <p:sp>
        <p:nvSpPr>
          <p:cNvPr id="13" name="Text Placeholder 5"/>
          <p:cNvSpPr>
            <a:spLocks noGrp="1"/>
          </p:cNvSpPr>
          <p:nvPr>
            <p:ph type="body" sz="quarter" idx="14"/>
          </p:nvPr>
        </p:nvSpPr>
        <p:spPr>
          <a:xfrm>
            <a:off x="380999" y="2121640"/>
            <a:ext cx="4517571" cy="2965450"/>
          </a:xfrm>
          <a:prstGeom prst="rect">
            <a:avLst/>
          </a:prstGeom>
        </p:spPr>
        <p:txBody>
          <a:bodyPr/>
          <a:lstStyle>
            <a:lvl1pPr>
              <a:defRPr sz="1600"/>
            </a:lvl1pPr>
            <a:lvl2pPr>
              <a:defRPr sz="1400"/>
            </a:lvl2pPr>
            <a:lvl3pPr>
              <a:defRPr sz="1200"/>
            </a:lvl3pPr>
            <a:lvl4pPr>
              <a:defRPr sz="11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p:cNvSpPr>
            <a:spLocks noGrp="1"/>
          </p:cNvSpPr>
          <p:nvPr>
            <p:ph type="body" sz="quarter" idx="15"/>
          </p:nvPr>
        </p:nvSpPr>
        <p:spPr>
          <a:xfrm>
            <a:off x="5356861" y="2121640"/>
            <a:ext cx="4517571" cy="2965450"/>
          </a:xfrm>
          <a:prstGeom prst="rect">
            <a:avLst/>
          </a:prstGeom>
        </p:spPr>
        <p:txBody>
          <a:bodyPr/>
          <a:lstStyle>
            <a:lvl1pPr>
              <a:defRPr sz="1600"/>
            </a:lvl1pPr>
            <a:lvl2pPr>
              <a:defRPr sz="1400"/>
            </a:lvl2pPr>
            <a:lvl3pPr>
              <a:defRPr sz="1200"/>
            </a:lvl3pPr>
            <a:lvl4pPr>
              <a:defRPr sz="11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0" y="606426"/>
            <a:ext cx="11430000" cy="788620"/>
          </a:xfrm>
        </p:spPr>
        <p:txBody>
          <a:bodyPr>
            <a:normAutofit/>
          </a:bodyPr>
          <a:lstStyle>
            <a:lvl1pPr>
              <a:defRPr sz="3200">
                <a:solidFill>
                  <a:srgbClr val="011224"/>
                </a:solidFill>
              </a:defRPr>
            </a:lvl1pPr>
          </a:lstStyle>
          <a:p>
            <a:r>
              <a:rPr lang="en-US" dirty="0"/>
              <a:t>Click to edit Master title style</a:t>
            </a:r>
          </a:p>
        </p:txBody>
      </p:sp>
      <p:sp>
        <p:nvSpPr>
          <p:cNvPr id="4" name="Text Placeholder 5"/>
          <p:cNvSpPr>
            <a:spLocks noGrp="1"/>
          </p:cNvSpPr>
          <p:nvPr>
            <p:ph type="body" sz="quarter" idx="12"/>
          </p:nvPr>
        </p:nvSpPr>
        <p:spPr>
          <a:xfrm>
            <a:off x="381000" y="2121640"/>
            <a:ext cx="2383972" cy="2965450"/>
          </a:xfrm>
          <a:prstGeom prst="rect">
            <a:avLst/>
          </a:prstGeom>
        </p:spPr>
        <p:txBody>
          <a:bodyPr/>
          <a:lstStyle>
            <a:lvl1pPr marL="0" indent="0">
              <a:buNone/>
              <a:defRPr sz="1600" b="0" i="0">
                <a:solidFill>
                  <a:srgbClr val="011224"/>
                </a:solidFill>
                <a:latin typeface="Franklin Gothic Book" charset="0"/>
                <a:ea typeface="Franklin Gothic Book" charset="0"/>
                <a:cs typeface="Franklin Gothic Book" charset="0"/>
              </a:defRPr>
            </a:lvl1pPr>
            <a:lvl2pPr marL="457200" indent="0">
              <a:buNone/>
              <a:defRPr sz="1400" b="0" i="0">
                <a:solidFill>
                  <a:srgbClr val="011224"/>
                </a:solidFill>
                <a:latin typeface="Franklin Gothic Book" charset="0"/>
                <a:ea typeface="Franklin Gothic Book" charset="0"/>
                <a:cs typeface="Franklin Gothic Book" charset="0"/>
              </a:defRPr>
            </a:lvl2pPr>
            <a:lvl3pPr marL="914400" indent="0">
              <a:buNone/>
              <a:defRPr sz="1200" b="0" i="0">
                <a:solidFill>
                  <a:srgbClr val="011224"/>
                </a:solidFill>
                <a:latin typeface="Franklin Gothic Book" charset="0"/>
                <a:ea typeface="Franklin Gothic Book" charset="0"/>
                <a:cs typeface="Franklin Gothic Book" charset="0"/>
              </a:defRPr>
            </a:lvl3pPr>
            <a:lvl4pPr marL="1371600" indent="0">
              <a:buNone/>
              <a:defRPr sz="1100" b="0" i="0">
                <a:solidFill>
                  <a:srgbClr val="011224"/>
                </a:solidFill>
                <a:latin typeface="Franklin Gothic Book" charset="0"/>
                <a:ea typeface="Franklin Gothic Book" charset="0"/>
                <a:cs typeface="Franklin Gothic Book" charset="0"/>
              </a:defRPr>
            </a:lvl4pPr>
            <a:lvl5pPr marL="1828800" indent="0">
              <a:buNone/>
              <a:defRPr sz="1000" b="0" i="0">
                <a:solidFill>
                  <a:srgbClr val="011224"/>
                </a:solidFill>
                <a:latin typeface="Franklin Gothic Book" charset="0"/>
                <a:ea typeface="Franklin Gothic Book"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5"/>
          <p:cNvSpPr>
            <a:spLocks noGrp="1"/>
          </p:cNvSpPr>
          <p:nvPr>
            <p:ph type="body" sz="quarter" idx="13"/>
          </p:nvPr>
        </p:nvSpPr>
        <p:spPr>
          <a:xfrm>
            <a:off x="3396343" y="2114034"/>
            <a:ext cx="2383972" cy="2965450"/>
          </a:xfrm>
          <a:prstGeom prst="rect">
            <a:avLst/>
          </a:prstGeom>
        </p:spPr>
        <p:txBody>
          <a:bodyPr/>
          <a:lstStyle>
            <a:lvl1pPr>
              <a:defRPr sz="1600"/>
            </a:lvl1pPr>
            <a:lvl2pPr>
              <a:defRPr sz="1400"/>
            </a:lvl2pPr>
            <a:lvl3pPr>
              <a:defRPr sz="1200"/>
            </a:lvl3pPr>
            <a:lvl4pPr>
              <a:defRPr sz="11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4"/>
          </p:nvPr>
        </p:nvSpPr>
        <p:spPr>
          <a:xfrm>
            <a:off x="6411686" y="2111885"/>
            <a:ext cx="2383972" cy="2965450"/>
          </a:xfrm>
          <a:prstGeom prst="rect">
            <a:avLst/>
          </a:prstGeom>
        </p:spPr>
        <p:txBody>
          <a:bodyPr/>
          <a:lstStyle>
            <a:lvl1pPr>
              <a:defRPr sz="1600"/>
            </a:lvl1pPr>
            <a:lvl2pPr>
              <a:defRPr sz="1400"/>
            </a:lvl2pPr>
            <a:lvl3pPr>
              <a:defRPr sz="1200"/>
            </a:lvl3pPr>
            <a:lvl4pPr>
              <a:defRPr sz="11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12192000" cy="199291"/>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2"/>
          <p:cNvSpPr>
            <a:spLocks noGrp="1"/>
          </p:cNvSpPr>
          <p:nvPr>
            <p:ph type="sldNum" sz="quarter" idx="10"/>
          </p:nvPr>
        </p:nvSpPr>
        <p:spPr>
          <a:xfrm>
            <a:off x="11406554" y="6335485"/>
            <a:ext cx="404446" cy="365125"/>
          </a:xfrm>
          <a:prstGeom prst="rect">
            <a:avLst/>
          </a:prstGeom>
        </p:spPr>
        <p:txBody>
          <a:bodyPr anchor="ctr"/>
          <a:lstStyle>
            <a:lvl1pPr>
              <a:defRPr sz="1200">
                <a:solidFill>
                  <a:srgbClr val="2EB1D1"/>
                </a:solidFill>
              </a:defRPr>
            </a:lvl1pPr>
          </a:lstStyle>
          <a:p>
            <a:fld id="{4749BECD-3273-4FE3-BD63-F549C359A7E1}" type="slidenum">
              <a:rPr lang="en-US" smtClean="0"/>
              <a:pPr/>
              <a:t>‹#›</a:t>
            </a:fld>
            <a:endParaRPr lang="en-US" dirty="0"/>
          </a:p>
        </p:txBody>
      </p:sp>
      <p:sp>
        <p:nvSpPr>
          <p:cNvPr id="10" name="Text Placeholder 5"/>
          <p:cNvSpPr>
            <a:spLocks noGrp="1"/>
          </p:cNvSpPr>
          <p:nvPr>
            <p:ph type="body" sz="quarter" idx="15"/>
          </p:nvPr>
        </p:nvSpPr>
        <p:spPr>
          <a:xfrm>
            <a:off x="9427028" y="2111885"/>
            <a:ext cx="2383972" cy="2965450"/>
          </a:xfrm>
          <a:prstGeom prst="rect">
            <a:avLst/>
          </a:prstGeom>
        </p:spPr>
        <p:txBody>
          <a:bodyPr/>
          <a:lstStyle>
            <a:lvl1pPr>
              <a:defRPr sz="1600"/>
            </a:lvl1pPr>
            <a:lvl2pPr>
              <a:defRPr sz="1400"/>
            </a:lvl2pPr>
            <a:lvl3pPr>
              <a:defRPr sz="1200"/>
            </a:lvl3pPr>
            <a:lvl4pPr>
              <a:defRPr sz="11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1442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0" y="606426"/>
            <a:ext cx="11430000" cy="788620"/>
          </a:xfrm>
        </p:spPr>
        <p:txBody>
          <a:bodyPr>
            <a:normAutofit/>
          </a:bodyPr>
          <a:lstStyle>
            <a:lvl1pPr>
              <a:defRPr sz="3200">
                <a:solidFill>
                  <a:srgbClr val="011224"/>
                </a:solidFill>
              </a:defRPr>
            </a:lvl1pPr>
          </a:lstStyle>
          <a:p>
            <a:r>
              <a:rPr lang="en-US" dirty="0"/>
              <a:t>Click to edit Master title style</a:t>
            </a:r>
          </a:p>
        </p:txBody>
      </p:sp>
      <p:sp>
        <p:nvSpPr>
          <p:cNvPr id="4" name="Text Placeholder 5"/>
          <p:cNvSpPr>
            <a:spLocks noGrp="1"/>
          </p:cNvSpPr>
          <p:nvPr>
            <p:ph type="body" sz="quarter" idx="12"/>
          </p:nvPr>
        </p:nvSpPr>
        <p:spPr>
          <a:xfrm>
            <a:off x="381000" y="3271174"/>
            <a:ext cx="2383972" cy="2316424"/>
          </a:xfrm>
          <a:prstGeom prst="rect">
            <a:avLst/>
          </a:prstGeom>
        </p:spPr>
        <p:txBody>
          <a:bodyPr/>
          <a:lstStyle>
            <a:lvl1pPr marL="0" indent="0">
              <a:buFont typeface="Arial" charset="0"/>
              <a:buNone/>
              <a:defRPr sz="1600" b="0" i="0">
                <a:solidFill>
                  <a:srgbClr val="011224"/>
                </a:solidFill>
                <a:latin typeface="Franklin Gothic Book" charset="0"/>
                <a:ea typeface="Franklin Gothic Book" charset="0"/>
                <a:cs typeface="Franklin Gothic Book" charset="0"/>
              </a:defRPr>
            </a:lvl1pPr>
            <a:lvl2pPr marL="457200" indent="0">
              <a:buFont typeface="Arial" charset="0"/>
              <a:buNone/>
              <a:defRPr sz="1400" b="0" i="0">
                <a:solidFill>
                  <a:srgbClr val="011224"/>
                </a:solidFill>
                <a:latin typeface="Franklin Gothic Book" charset="0"/>
                <a:ea typeface="Franklin Gothic Book" charset="0"/>
                <a:cs typeface="Franklin Gothic Book" charset="0"/>
              </a:defRPr>
            </a:lvl2pPr>
            <a:lvl3pPr marL="914400" indent="0">
              <a:buFont typeface="Arial" charset="0"/>
              <a:buNone/>
              <a:defRPr sz="1200" b="0" i="0">
                <a:solidFill>
                  <a:srgbClr val="011224"/>
                </a:solidFill>
                <a:latin typeface="Franklin Gothic Book" charset="0"/>
                <a:ea typeface="Franklin Gothic Book" charset="0"/>
                <a:cs typeface="Franklin Gothic Book" charset="0"/>
              </a:defRPr>
            </a:lvl3pPr>
            <a:lvl4pPr marL="1371600" indent="0">
              <a:buFont typeface="Arial" charset="0"/>
              <a:buNone/>
              <a:defRPr sz="1100" b="0" i="0">
                <a:solidFill>
                  <a:srgbClr val="011224"/>
                </a:solidFill>
                <a:latin typeface="Franklin Gothic Book" charset="0"/>
                <a:ea typeface="Franklin Gothic Book" charset="0"/>
                <a:cs typeface="Franklin Gothic Book" charset="0"/>
              </a:defRPr>
            </a:lvl4pPr>
            <a:lvl5pPr marL="1828800" indent="0">
              <a:buFont typeface="Arial" charset="0"/>
              <a:buNone/>
              <a:defRPr sz="1000" b="0" i="0">
                <a:solidFill>
                  <a:srgbClr val="011224"/>
                </a:solidFill>
                <a:latin typeface="Franklin Gothic Book" charset="0"/>
                <a:ea typeface="Franklin Gothic Book"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5"/>
          <p:cNvSpPr>
            <a:spLocks noGrp="1"/>
          </p:cNvSpPr>
          <p:nvPr>
            <p:ph type="body" sz="quarter" idx="13"/>
          </p:nvPr>
        </p:nvSpPr>
        <p:spPr>
          <a:xfrm>
            <a:off x="3396343" y="3263568"/>
            <a:ext cx="2383972" cy="231642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4"/>
          </p:nvPr>
        </p:nvSpPr>
        <p:spPr>
          <a:xfrm>
            <a:off x="6411686" y="3261419"/>
            <a:ext cx="2383972" cy="231642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0"/>
            <a:ext cx="12192000" cy="199291"/>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2"/>
          <p:cNvSpPr>
            <a:spLocks noGrp="1"/>
          </p:cNvSpPr>
          <p:nvPr>
            <p:ph type="sldNum" sz="quarter" idx="10"/>
          </p:nvPr>
        </p:nvSpPr>
        <p:spPr>
          <a:xfrm>
            <a:off x="11406554" y="6335485"/>
            <a:ext cx="404446" cy="365125"/>
          </a:xfrm>
          <a:prstGeom prst="rect">
            <a:avLst/>
          </a:prstGeom>
        </p:spPr>
        <p:txBody>
          <a:bodyPr anchor="ctr"/>
          <a:lstStyle>
            <a:lvl1pPr>
              <a:defRPr sz="1200">
                <a:solidFill>
                  <a:srgbClr val="2EB1D1"/>
                </a:solidFill>
              </a:defRPr>
            </a:lvl1pPr>
          </a:lstStyle>
          <a:p>
            <a:fld id="{4749BECD-3273-4FE3-BD63-F549C359A7E1}" type="slidenum">
              <a:rPr lang="en-US" smtClean="0"/>
              <a:pPr/>
              <a:t>‹#›</a:t>
            </a:fld>
            <a:endParaRPr lang="en-US" dirty="0"/>
          </a:p>
        </p:txBody>
      </p:sp>
      <p:sp>
        <p:nvSpPr>
          <p:cNvPr id="10" name="Text Placeholder 5"/>
          <p:cNvSpPr>
            <a:spLocks noGrp="1"/>
          </p:cNvSpPr>
          <p:nvPr>
            <p:ph type="body" sz="quarter" idx="15"/>
          </p:nvPr>
        </p:nvSpPr>
        <p:spPr>
          <a:xfrm>
            <a:off x="9427028" y="3261419"/>
            <a:ext cx="2383972" cy="231642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911225"/>
            <a:ext cx="3429000" cy="1949206"/>
          </a:xfrm>
          <a:prstGeom prst="rect">
            <a:avLst/>
          </a:prstGeom>
        </p:spPr>
        <p:txBody>
          <a:bodyPr vert="horz" lIns="91440" tIns="45720" rIns="91440" bIns="45720" rtlCol="0" anchor="t" anchorCtr="0">
            <a:normAutofit/>
          </a:bodyPr>
          <a:lstStyle/>
          <a:p>
            <a:r>
              <a:rPr lang="en-US" dirty="0"/>
              <a:t>Click to edit Master title style</a:t>
            </a:r>
          </a:p>
        </p:txBody>
      </p:sp>
      <p:pic>
        <p:nvPicPr>
          <p:cNvPr id="4" name="Content Placeholder 7"/>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81000" y="6217103"/>
            <a:ext cx="567782" cy="428395"/>
          </a:xfrm>
          <a:prstGeom prst="rect">
            <a:avLst/>
          </a:prstGeom>
        </p:spPr>
      </p:pic>
    </p:spTree>
    <p:extLst>
      <p:ext uri="{BB962C8B-B14F-4D97-AF65-F5344CB8AC3E}">
        <p14:creationId xmlns:p14="http://schemas.microsoft.com/office/powerpoint/2010/main" val="3478767872"/>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1" r:id="rId3"/>
    <p:sldLayoutId id="2147483650" r:id="rId4"/>
    <p:sldLayoutId id="2147483652" r:id="rId5"/>
    <p:sldLayoutId id="2147483654" r:id="rId6"/>
    <p:sldLayoutId id="2147483655"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56" r:id="rId17"/>
    <p:sldLayoutId id="2147483657"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Franklin Gothic Medium"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28">
          <p15:clr>
            <a:srgbClr val="F26B43"/>
          </p15:clr>
        </p15:guide>
        <p15:guide id="2" orient="horz" pos="4176">
          <p15:clr>
            <a:srgbClr val="F26B43"/>
          </p15:clr>
        </p15:guide>
        <p15:guide id="3" pos="240">
          <p15:clr>
            <a:srgbClr val="F26B43"/>
          </p15:clr>
        </p15:guide>
        <p15:guide id="4" pos="7440">
          <p15:clr>
            <a:srgbClr val="F26B43"/>
          </p15:clr>
        </p15:guide>
        <p15:guide id="5" orient="horz" pos="4032">
          <p15:clr>
            <a:srgbClr val="F26B43"/>
          </p15:clr>
        </p15:guide>
        <p15:guide id="6" orient="horz" pos="864">
          <p15:clr>
            <a:srgbClr val="F26B43"/>
          </p15:clr>
        </p15:guide>
        <p15:guide id="7" orient="horz" pos="1440">
          <p15:clr>
            <a:srgbClr val="F26B43"/>
          </p15:clr>
        </p15:guide>
        <p15:guide id="8" orient="horz" pos="2016">
          <p15:clr>
            <a:srgbClr val="F26B43"/>
          </p15:clr>
        </p15:guide>
        <p15:guide id="9" orient="horz" pos="2304">
          <p15:clr>
            <a:srgbClr val="F26B43"/>
          </p15:clr>
        </p15:guide>
        <p15:guide id="10" orient="horz" pos="1152">
          <p15:clr>
            <a:srgbClr val="F26B43"/>
          </p15:clr>
        </p15:guide>
        <p15:guide id="11" orient="horz" pos="2592">
          <p15:clr>
            <a:srgbClr val="F26B43"/>
          </p15:clr>
        </p15:guide>
        <p15:guide id="12" orient="horz" pos="2880">
          <p15:clr>
            <a:srgbClr val="F26B43"/>
          </p15:clr>
        </p15:guide>
        <p15:guide id="13" orient="horz" pos="3168">
          <p15:clr>
            <a:srgbClr val="F26B43"/>
          </p15:clr>
        </p15:guide>
        <p15:guide id="14" orient="horz" pos="3456">
          <p15:clr>
            <a:srgbClr val="F26B43"/>
          </p15:clr>
        </p15:guide>
        <p15:guide id="15" orient="horz" pos="3744">
          <p15:clr>
            <a:srgbClr val="F26B43"/>
          </p15:clr>
        </p15:guide>
        <p15:guide id="16" pos="3840">
          <p15:clr>
            <a:srgbClr val="F26B43"/>
          </p15:clr>
        </p15:guide>
        <p15:guide id="17" pos="3984">
          <p15:clr>
            <a:srgbClr val="F26B43"/>
          </p15:clr>
        </p15:guide>
        <p15:guide id="18" pos="3696">
          <p15:clr>
            <a:srgbClr val="F26B43"/>
          </p15:clr>
        </p15:guide>
        <p15:guide id="19" pos="5712">
          <p15:clr>
            <a:srgbClr val="F26B43"/>
          </p15:clr>
        </p15:guide>
        <p15:guide id="20" pos="5568">
          <p15:clr>
            <a:srgbClr val="F26B43"/>
          </p15:clr>
        </p15:guide>
        <p15:guide id="21" pos="5856">
          <p15:clr>
            <a:srgbClr val="F26B43"/>
          </p15:clr>
        </p15:guide>
        <p15:guide id="22" pos="1968">
          <p15:clr>
            <a:srgbClr val="F26B43"/>
          </p15:clr>
        </p15:guide>
        <p15:guide id="23" pos="2112">
          <p15:clr>
            <a:srgbClr val="F26B43"/>
          </p15:clr>
        </p15:guide>
        <p15:guide id="24" pos="1824">
          <p15:clr>
            <a:srgbClr val="F26B43"/>
          </p15:clr>
        </p15:guide>
        <p15:guide id="25" orient="horz" pos="5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94EFC5-DFF9-49EE-A121-FFEB22A7A34A}" type="datetimeFigureOut">
              <a:rPr lang="en-US" smtClean="0"/>
              <a:t>10/30/2020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E35E79-5AED-4880-A871-1BB746BF13E5}" type="slidenum">
              <a:rPr lang="en-US" smtClean="0"/>
              <a:t>‹#›</a:t>
            </a:fld>
            <a:endParaRPr lang="en-US" dirty="0"/>
          </a:p>
        </p:txBody>
      </p:sp>
    </p:spTree>
    <p:extLst>
      <p:ext uri="{BB962C8B-B14F-4D97-AF65-F5344CB8AC3E}">
        <p14:creationId xmlns:p14="http://schemas.microsoft.com/office/powerpoint/2010/main" val="289284814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chart" Target="../charts/chart1.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a14:imgEffect>
                      <a14:sharpenSoften amount="18000"/>
                    </a14:imgEffect>
                    <a14:imgEffect>
                      <a14:brightnessContrast bright="-2000" contrast="14000"/>
                    </a14:imgEffect>
                  </a14:imgLayer>
                </a14:imgProps>
              </a:ext>
              <a:ext uri="{28A0092B-C50C-407E-A947-70E740481C1C}">
                <a14:useLocalDpi xmlns:a14="http://schemas.microsoft.com/office/drawing/2010/main" val="0"/>
              </a:ext>
            </a:extLst>
          </a:blip>
          <a:srcRect l="1" t="8357" r="13043" b="44980"/>
          <a:stretch/>
        </p:blipFill>
        <p:spPr>
          <a:xfrm>
            <a:off x="0" y="0"/>
            <a:ext cx="12192000" cy="6858000"/>
          </a:xfrm>
          <a:prstGeom prst="rect">
            <a:avLst/>
          </a:prstGeom>
        </p:spPr>
      </p:pic>
      <p:sp>
        <p:nvSpPr>
          <p:cNvPr id="7" name="Rectangle 6">
            <a:extLst>
              <a:ext uri="{FF2B5EF4-FFF2-40B4-BE49-F238E27FC236}">
                <a16:creationId xmlns:a16="http://schemas.microsoft.com/office/drawing/2014/main" id="{1C8D7FE7-E895-D04C-BF99-51DB4C57B96B}"/>
              </a:ext>
            </a:extLst>
          </p:cNvPr>
          <p:cNvSpPr/>
          <p:nvPr/>
        </p:nvSpPr>
        <p:spPr>
          <a:xfrm>
            <a:off x="468508" y="502901"/>
            <a:ext cx="4542021" cy="3116088"/>
          </a:xfrm>
          <a:prstGeom prst="rect">
            <a:avLst/>
          </a:prstGeom>
          <a:solidFill>
            <a:srgbClr val="00A5D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ctrTitle"/>
          </p:nvPr>
        </p:nvSpPr>
        <p:spPr>
          <a:xfrm>
            <a:off x="-119136" y="599936"/>
            <a:ext cx="5717308" cy="1820419"/>
          </a:xfrm>
        </p:spPr>
        <p:txBody>
          <a:bodyPr>
            <a:normAutofit fontScale="90000"/>
          </a:bodyPr>
          <a:lstStyle/>
          <a:p>
            <a:pPr algn="ctr"/>
            <a:r>
              <a:rPr lang="en-US" sz="4400" dirty="0" smtClean="0"/>
              <a:t/>
            </a:r>
            <a:br>
              <a:rPr lang="en-US" sz="4400" dirty="0" smtClean="0"/>
            </a:br>
            <a:r>
              <a:rPr lang="en-US" sz="4400" dirty="0" smtClean="0"/>
              <a:t/>
            </a:r>
            <a:br>
              <a:rPr lang="en-US" sz="4400" dirty="0" smtClean="0"/>
            </a:br>
            <a:r>
              <a:rPr lang="en-US" sz="4400" dirty="0" smtClean="0"/>
              <a:t/>
            </a:r>
            <a:br>
              <a:rPr lang="en-US" sz="4400" dirty="0" smtClean="0"/>
            </a:br>
            <a:r>
              <a:rPr lang="en-US" sz="5000" dirty="0" smtClean="0"/>
              <a:t>Getting to Know </a:t>
            </a:r>
            <a:br>
              <a:rPr lang="en-US" sz="5000" dirty="0" smtClean="0"/>
            </a:br>
            <a:r>
              <a:rPr lang="en-US" dirty="0" smtClean="0"/>
              <a:t>LISC NYC</a:t>
            </a:r>
            <a:br>
              <a:rPr lang="en-US" dirty="0" smtClean="0"/>
            </a:br>
            <a:endParaRPr lang="en-US" dirty="0"/>
          </a:p>
        </p:txBody>
      </p:sp>
      <p:sp>
        <p:nvSpPr>
          <p:cNvPr id="4" name="Subtitle 3"/>
          <p:cNvSpPr>
            <a:spLocks noGrp="1"/>
          </p:cNvSpPr>
          <p:nvPr>
            <p:ph type="subTitle" idx="1"/>
          </p:nvPr>
        </p:nvSpPr>
        <p:spPr>
          <a:xfrm>
            <a:off x="685532" y="2420355"/>
            <a:ext cx="4167932" cy="1198634"/>
          </a:xfrm>
        </p:spPr>
        <p:txBody>
          <a:bodyPr/>
          <a:lstStyle/>
          <a:p>
            <a:pPr algn="ctr"/>
            <a:endParaRPr lang="en-US" sz="2800" dirty="0" smtClean="0"/>
          </a:p>
          <a:p>
            <a:pPr algn="ctr"/>
            <a:r>
              <a:rPr lang="en-US" sz="2800" dirty="0" smtClean="0"/>
              <a:t>Fall 2020</a:t>
            </a:r>
            <a:endParaRPr lang="en-US" sz="2600" b="1" dirty="0" smtClean="0"/>
          </a:p>
          <a:p>
            <a:pPr algn="ctr"/>
            <a:r>
              <a:rPr lang="en-US" sz="1800" dirty="0" smtClean="0"/>
              <a:t> </a:t>
            </a:r>
            <a:endParaRPr lang="en-US" sz="2600" dirty="0" smtClean="0"/>
          </a:p>
          <a:p>
            <a:pPr algn="ctr"/>
            <a:r>
              <a:rPr lang="en-US" sz="2600" dirty="0" smtClean="0"/>
              <a:t> </a:t>
            </a:r>
            <a:endParaRPr lang="en-US" sz="260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054" y="5945636"/>
            <a:ext cx="1927074" cy="752519"/>
          </a:xfrm>
          <a:prstGeom prst="rect">
            <a:avLst/>
          </a:prstGeom>
        </p:spPr>
      </p:pic>
    </p:spTree>
    <p:extLst>
      <p:ext uri="{BB962C8B-B14F-4D97-AF65-F5344CB8AC3E}">
        <p14:creationId xmlns:p14="http://schemas.microsoft.com/office/powerpoint/2010/main" val="269355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9BACD2-6D3B-DB4D-B28B-A3257B3F6630}"/>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 contrast="7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2"/>
          <p:cNvSpPr>
            <a:spLocks noGrp="1"/>
          </p:cNvSpPr>
          <p:nvPr>
            <p:ph type="ctrTitle"/>
          </p:nvPr>
        </p:nvSpPr>
        <p:spPr>
          <a:xfrm>
            <a:off x="676541" y="820489"/>
            <a:ext cx="4227892" cy="2387600"/>
          </a:xfrm>
        </p:spPr>
        <p:txBody>
          <a:bodyPr>
            <a:normAutofit fontScale="90000"/>
          </a:bodyPr>
          <a:lstStyle/>
          <a:p>
            <a:pPr algn="ctr"/>
            <a:r>
              <a:rPr lang="en-US" dirty="0" smtClean="0"/>
              <a:t>Economic </a:t>
            </a:r>
            <a:br>
              <a:rPr lang="en-US" dirty="0" smtClean="0"/>
            </a:br>
            <a:r>
              <a:rPr lang="en-US" dirty="0" smtClean="0"/>
              <a:t>Development</a:t>
            </a:r>
            <a:endParaRPr lang="en-US" dirty="0"/>
          </a:p>
        </p:txBody>
      </p:sp>
      <p:sp>
        <p:nvSpPr>
          <p:cNvPr id="4" name="Subtitle 3"/>
          <p:cNvSpPr>
            <a:spLocks noGrp="1"/>
          </p:cNvSpPr>
          <p:nvPr>
            <p:ph type="subTitle" idx="1"/>
          </p:nvPr>
        </p:nvSpPr>
        <p:spPr>
          <a:xfrm>
            <a:off x="514829" y="4579497"/>
            <a:ext cx="4167932" cy="607102"/>
          </a:xfrm>
        </p:spPr>
        <p:txBody>
          <a:bodyPr/>
          <a:lstStyle/>
          <a:p>
            <a:r>
              <a:rPr lang="en-US" dirty="0" smtClean="0"/>
              <a:t> </a:t>
            </a:r>
            <a:endParaRPr lang="en-US" dirty="0"/>
          </a:p>
        </p:txBody>
      </p:sp>
    </p:spTree>
    <p:extLst>
      <p:ext uri="{BB962C8B-B14F-4D97-AF65-F5344CB8AC3E}">
        <p14:creationId xmlns:p14="http://schemas.microsoft.com/office/powerpoint/2010/main" val="3547072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Development</a:t>
            </a:r>
            <a:endParaRPr lang="en-US" dirty="0"/>
          </a:p>
        </p:txBody>
      </p:sp>
      <p:sp>
        <p:nvSpPr>
          <p:cNvPr id="3" name="Slide Number Placeholder 2"/>
          <p:cNvSpPr>
            <a:spLocks noGrp="1"/>
          </p:cNvSpPr>
          <p:nvPr>
            <p:ph type="sldNum" sz="quarter" idx="10"/>
          </p:nvPr>
        </p:nvSpPr>
        <p:spPr>
          <a:xfrm>
            <a:off x="11406554" y="6335485"/>
            <a:ext cx="404446" cy="365125"/>
          </a:xfrm>
          <a:prstGeom prst="rect">
            <a:avLst/>
          </a:prstGeom>
        </p:spPr>
        <p:txBody>
          <a:bodyPr/>
          <a:lstStyle/>
          <a:p>
            <a:fld id="{4749BECD-3273-4FE3-BD63-F549C359A7E1}" type="slidenum">
              <a:rPr lang="en-US" smtClean="0"/>
              <a:pPr/>
              <a:t>11</a:t>
            </a:fld>
            <a:endParaRPr lang="en-US" dirty="0"/>
          </a:p>
        </p:txBody>
      </p:sp>
      <p:sp>
        <p:nvSpPr>
          <p:cNvPr id="4" name="Text Placeholder 3"/>
          <p:cNvSpPr>
            <a:spLocks noGrp="1"/>
          </p:cNvSpPr>
          <p:nvPr>
            <p:ph type="body" sz="quarter" idx="12"/>
          </p:nvPr>
        </p:nvSpPr>
        <p:spPr>
          <a:xfrm>
            <a:off x="380999" y="2121640"/>
            <a:ext cx="3521529" cy="2965450"/>
          </a:xfrm>
        </p:spPr>
        <p:txBody>
          <a:bodyPr/>
          <a:lstStyle/>
          <a:p>
            <a:r>
              <a:rPr lang="en-US" dirty="0" smtClean="0">
                <a:latin typeface="Franklin Gothic Medium" panose="020B0603020102020204" pitchFamily="34" charset="0"/>
              </a:rPr>
              <a:t>LISC NYC is working to build strong, sustainable minority-owned businesses in underserved communities.</a:t>
            </a:r>
            <a:endParaRPr lang="en-US" dirty="0">
              <a:latin typeface="Franklin Gothic Medium" panose="020B0603020102020204" pitchFamily="34" charset="0"/>
            </a:endParaRPr>
          </a:p>
        </p:txBody>
      </p:sp>
      <p:sp>
        <p:nvSpPr>
          <p:cNvPr id="5" name="Text Placeholder 4"/>
          <p:cNvSpPr>
            <a:spLocks noGrp="1"/>
          </p:cNvSpPr>
          <p:nvPr>
            <p:ph type="body" sz="quarter" idx="13"/>
          </p:nvPr>
        </p:nvSpPr>
        <p:spPr>
          <a:xfrm>
            <a:off x="4580792" y="2121639"/>
            <a:ext cx="3429000" cy="4213845"/>
          </a:xfrm>
        </p:spPr>
        <p:txBody>
          <a:bodyPr/>
          <a:lstStyle/>
          <a:p>
            <a:pPr marL="0" indent="0">
              <a:buNone/>
            </a:pPr>
            <a:r>
              <a:rPr lang="en-US" sz="1800" b="1" dirty="0" smtClean="0">
                <a:solidFill>
                  <a:srgbClr val="00A5DF"/>
                </a:solidFill>
              </a:rPr>
              <a:t>Issue</a:t>
            </a:r>
            <a:r>
              <a:rPr lang="en-US" b="1" dirty="0" smtClean="0">
                <a:solidFill>
                  <a:srgbClr val="00A5DF"/>
                </a:solidFill>
              </a:rPr>
              <a:t/>
            </a:r>
            <a:br>
              <a:rPr lang="en-US" b="1" dirty="0" smtClean="0">
                <a:solidFill>
                  <a:srgbClr val="00A5DF"/>
                </a:solidFill>
              </a:rPr>
            </a:br>
            <a:endParaRPr lang="en-US" dirty="0" smtClean="0"/>
          </a:p>
          <a:p>
            <a:pPr>
              <a:lnSpc>
                <a:spcPct val="100000"/>
              </a:lnSpc>
              <a:spcBef>
                <a:spcPts val="0"/>
              </a:spcBef>
            </a:pPr>
            <a:r>
              <a:rPr lang="en-US" dirty="0" smtClean="0"/>
              <a:t>Need for diverse capital access including grants, loans and financial </a:t>
            </a:r>
            <a:r>
              <a:rPr lang="en-US" dirty="0"/>
              <a:t>tools to grow and maintain sustainability</a:t>
            </a:r>
          </a:p>
          <a:p>
            <a:pPr>
              <a:lnSpc>
                <a:spcPct val="100000"/>
              </a:lnSpc>
              <a:spcBef>
                <a:spcPts val="0"/>
              </a:spcBef>
            </a:pPr>
            <a:endParaRPr lang="en-US" dirty="0"/>
          </a:p>
          <a:p>
            <a:pPr>
              <a:lnSpc>
                <a:spcPct val="100000"/>
              </a:lnSpc>
              <a:spcBef>
                <a:spcPts val="0"/>
              </a:spcBef>
            </a:pPr>
            <a:r>
              <a:rPr lang="en-US" dirty="0" smtClean="0"/>
              <a:t>Need to expand </a:t>
            </a:r>
            <a:r>
              <a:rPr lang="en-US" dirty="0"/>
              <a:t>technical assistance </a:t>
            </a:r>
            <a:r>
              <a:rPr lang="en-US" dirty="0" smtClean="0"/>
              <a:t>and increase capacity- </a:t>
            </a:r>
            <a:r>
              <a:rPr lang="en-US" dirty="0"/>
              <a:t>building </a:t>
            </a:r>
            <a:r>
              <a:rPr lang="en-US" dirty="0" smtClean="0"/>
              <a:t>resources based </a:t>
            </a:r>
            <a:r>
              <a:rPr lang="en-US" dirty="0"/>
              <a:t>on </a:t>
            </a:r>
            <a:r>
              <a:rPr lang="en-US" dirty="0" smtClean="0"/>
              <a:t>long- </a:t>
            </a:r>
            <a:r>
              <a:rPr lang="en-US" dirty="0"/>
              <a:t>term relationships with </a:t>
            </a:r>
            <a:r>
              <a:rPr lang="en-US" dirty="0" smtClean="0"/>
              <a:t>CBOs</a:t>
            </a:r>
            <a:r>
              <a:rPr lang="en-US" dirty="0" smtClean="0">
                <a:solidFill>
                  <a:srgbClr val="FF0000"/>
                </a:solidFill>
              </a:rPr>
              <a:t/>
            </a:r>
            <a:br>
              <a:rPr lang="en-US" dirty="0" smtClean="0">
                <a:solidFill>
                  <a:srgbClr val="FF0000"/>
                </a:solidFill>
              </a:rPr>
            </a:br>
            <a:endParaRPr lang="en-US" dirty="0" smtClean="0">
              <a:solidFill>
                <a:srgbClr val="FF0000"/>
              </a:solidFill>
            </a:endParaRPr>
          </a:p>
          <a:p>
            <a:pPr marL="0" indent="0">
              <a:lnSpc>
                <a:spcPct val="100000"/>
              </a:lnSpc>
              <a:spcBef>
                <a:spcPts val="0"/>
              </a:spcBef>
              <a:buNone/>
            </a:pPr>
            <a:endParaRPr lang="en-US" dirty="0">
              <a:solidFill>
                <a:srgbClr val="FF0000"/>
              </a:solidFill>
            </a:endParaRPr>
          </a:p>
          <a:p>
            <a:pPr>
              <a:lnSpc>
                <a:spcPct val="100000"/>
              </a:lnSpc>
              <a:spcBef>
                <a:spcPts val="0"/>
              </a:spcBef>
            </a:pPr>
            <a:endParaRPr lang="en-US" dirty="0">
              <a:solidFill>
                <a:srgbClr val="FF0000"/>
              </a:solidFill>
            </a:endParaRPr>
          </a:p>
          <a:p>
            <a:pPr marL="0" indent="0">
              <a:buNone/>
            </a:pP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054" y="5945636"/>
            <a:ext cx="1927074" cy="752519"/>
          </a:xfrm>
          <a:prstGeom prst="rect">
            <a:avLst/>
          </a:prstGeom>
        </p:spPr>
      </p:pic>
      <p:sp>
        <p:nvSpPr>
          <p:cNvPr id="8" name="Text Placeholder 4"/>
          <p:cNvSpPr txBox="1">
            <a:spLocks/>
          </p:cNvSpPr>
          <p:nvPr/>
        </p:nvSpPr>
        <p:spPr>
          <a:xfrm>
            <a:off x="8382000" y="2124071"/>
            <a:ext cx="3429000" cy="29654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smtClean="0">
                <a:solidFill>
                  <a:srgbClr val="00A5DF"/>
                </a:solidFill>
              </a:rPr>
              <a:t>Goals</a:t>
            </a:r>
            <a:r>
              <a:rPr lang="en-US" b="1" dirty="0" smtClean="0">
                <a:solidFill>
                  <a:srgbClr val="00A5DF"/>
                </a:solidFill>
              </a:rPr>
              <a:t/>
            </a:r>
            <a:br>
              <a:rPr lang="en-US" b="1" dirty="0" smtClean="0">
                <a:solidFill>
                  <a:srgbClr val="00A5DF"/>
                </a:solidFill>
              </a:rPr>
            </a:br>
            <a:endParaRPr lang="en-US" dirty="0" smtClean="0"/>
          </a:p>
          <a:p>
            <a:pPr>
              <a:lnSpc>
                <a:spcPct val="100000"/>
              </a:lnSpc>
              <a:spcBef>
                <a:spcPts val="0"/>
              </a:spcBef>
            </a:pPr>
            <a:r>
              <a:rPr lang="en-US" dirty="0" smtClean="0"/>
              <a:t>Raise capital for continued grant and loan support</a:t>
            </a:r>
          </a:p>
          <a:p>
            <a:pPr>
              <a:lnSpc>
                <a:spcPct val="100000"/>
              </a:lnSpc>
              <a:spcBef>
                <a:spcPts val="0"/>
              </a:spcBef>
            </a:pPr>
            <a:endParaRPr lang="en-US" dirty="0" smtClean="0"/>
          </a:p>
          <a:p>
            <a:pPr>
              <a:lnSpc>
                <a:spcPct val="100000"/>
              </a:lnSpc>
              <a:spcBef>
                <a:spcPts val="0"/>
              </a:spcBef>
            </a:pPr>
            <a:r>
              <a:rPr lang="en-US" dirty="0" smtClean="0"/>
              <a:t>Build a coalition of financial institutions for continued access to capital, insurance and bonding</a:t>
            </a:r>
          </a:p>
          <a:p>
            <a:pPr>
              <a:lnSpc>
                <a:spcPct val="100000"/>
              </a:lnSpc>
              <a:spcBef>
                <a:spcPts val="0"/>
              </a:spcBef>
            </a:pPr>
            <a:endParaRPr lang="en-US" dirty="0"/>
          </a:p>
          <a:p>
            <a:pPr>
              <a:lnSpc>
                <a:spcPct val="100000"/>
              </a:lnSpc>
              <a:spcBef>
                <a:spcPts val="0"/>
              </a:spcBef>
            </a:pPr>
            <a:r>
              <a:rPr lang="en-US" dirty="0" smtClean="0"/>
              <a:t>Grow number and capacity of CBO partners for ongoing support and technical assistance</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495979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CEF8CE-B5AA-6940-9845-B867446C0C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Title 1"/>
          <p:cNvSpPr>
            <a:spLocks noGrp="1"/>
          </p:cNvSpPr>
          <p:nvPr>
            <p:ph type="title"/>
          </p:nvPr>
        </p:nvSpPr>
        <p:spPr>
          <a:xfrm>
            <a:off x="496602" y="518537"/>
            <a:ext cx="4997120" cy="2508598"/>
          </a:xfrm>
          <a:noFill/>
        </p:spPr>
        <p:txBody>
          <a:bodyPr/>
          <a:lstStyle/>
          <a:p>
            <a:pPr algn="ctr"/>
            <a:r>
              <a:rPr lang="en-US" sz="4400" dirty="0" smtClean="0"/>
              <a:t>Robust Lending Platform</a:t>
            </a:r>
            <a:r>
              <a:rPr lang="en-US" sz="4400" dirty="0"/>
              <a:t/>
            </a:r>
            <a:br>
              <a:rPr lang="en-US" sz="4400" dirty="0"/>
            </a:br>
            <a:r>
              <a:rPr lang="en-US" sz="4400" dirty="0">
                <a:solidFill>
                  <a:prstClr val="white"/>
                </a:solidFill>
                <a:latin typeface="Franklin Gothic Medium" charset="0"/>
                <a:ea typeface="Franklin Gothic Medium" charset="0"/>
                <a:cs typeface="Franklin Gothic Medium" charset="0"/>
              </a:rPr>
              <a:t/>
            </a:r>
            <a:br>
              <a:rPr lang="en-US" sz="4400" dirty="0">
                <a:solidFill>
                  <a:prstClr val="white"/>
                </a:solidFill>
                <a:latin typeface="Franklin Gothic Medium" charset="0"/>
                <a:ea typeface="Franklin Gothic Medium" charset="0"/>
                <a:cs typeface="Franklin Gothic Medium" charset="0"/>
              </a:rPr>
            </a:br>
            <a:endParaRPr lang="en-US" sz="4400" dirty="0"/>
          </a:p>
        </p:txBody>
      </p:sp>
    </p:spTree>
    <p:extLst>
      <p:ext uri="{BB962C8B-B14F-4D97-AF65-F5344CB8AC3E}">
        <p14:creationId xmlns:p14="http://schemas.microsoft.com/office/powerpoint/2010/main" val="2911527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Robust Lending Platform</a:t>
            </a:r>
            <a:endParaRPr lang="en-US" dirty="0"/>
          </a:p>
        </p:txBody>
      </p:sp>
      <p:sp>
        <p:nvSpPr>
          <p:cNvPr id="3" name="Slide Number Placeholder 2"/>
          <p:cNvSpPr>
            <a:spLocks noGrp="1"/>
          </p:cNvSpPr>
          <p:nvPr>
            <p:ph type="sldNum" sz="quarter" idx="10"/>
          </p:nvPr>
        </p:nvSpPr>
        <p:spPr>
          <a:xfrm>
            <a:off x="11406554" y="6335485"/>
            <a:ext cx="404446" cy="365125"/>
          </a:xfrm>
          <a:prstGeom prst="rect">
            <a:avLst/>
          </a:prstGeom>
        </p:spPr>
        <p:txBody>
          <a:bodyPr/>
          <a:lstStyle/>
          <a:p>
            <a:fld id="{4749BECD-3273-4FE3-BD63-F549C359A7E1}" type="slidenum">
              <a:rPr lang="en-US" smtClean="0"/>
              <a:pPr/>
              <a:t>13</a:t>
            </a:fld>
            <a:endParaRPr lang="en-US" dirty="0"/>
          </a:p>
        </p:txBody>
      </p:sp>
      <p:sp>
        <p:nvSpPr>
          <p:cNvPr id="4" name="Text Placeholder 3"/>
          <p:cNvSpPr>
            <a:spLocks noGrp="1"/>
          </p:cNvSpPr>
          <p:nvPr>
            <p:ph type="body" sz="quarter" idx="12"/>
          </p:nvPr>
        </p:nvSpPr>
        <p:spPr>
          <a:xfrm>
            <a:off x="380999" y="2121640"/>
            <a:ext cx="3521529" cy="2965450"/>
          </a:xfrm>
        </p:spPr>
        <p:txBody>
          <a:bodyPr/>
          <a:lstStyle/>
          <a:p>
            <a:r>
              <a:rPr lang="en-US" dirty="0" smtClean="0">
                <a:latin typeface="Franklin Gothic Medium" panose="020B0603020102020204" pitchFamily="34" charset="0"/>
                <a:ea typeface="Franklin Gothic Book" charset="0"/>
                <a:cs typeface="Franklin Gothic Book" charset="0"/>
              </a:rPr>
              <a:t>Expand the LISC NYC lending program to meet growing and dynamic needs of our communities</a:t>
            </a:r>
            <a:endParaRPr lang="en-US" dirty="0">
              <a:latin typeface="Franklin Gothic Medium" panose="020B0603020102020204" pitchFamily="34" charset="0"/>
              <a:ea typeface="Franklin Gothic Book" charset="0"/>
              <a:cs typeface="Franklin Gothic Book" charset="0"/>
            </a:endParaRPr>
          </a:p>
        </p:txBody>
      </p:sp>
      <p:sp>
        <p:nvSpPr>
          <p:cNvPr id="5" name="Text Placeholder 4"/>
          <p:cNvSpPr>
            <a:spLocks noGrp="1"/>
          </p:cNvSpPr>
          <p:nvPr>
            <p:ph type="body" sz="quarter" idx="13"/>
          </p:nvPr>
        </p:nvSpPr>
        <p:spPr>
          <a:xfrm>
            <a:off x="4580792" y="2121639"/>
            <a:ext cx="3429000" cy="3595669"/>
          </a:xfrm>
        </p:spPr>
        <p:txBody>
          <a:bodyPr/>
          <a:lstStyle/>
          <a:p>
            <a:pPr marL="0" indent="0">
              <a:buNone/>
            </a:pPr>
            <a:r>
              <a:rPr lang="en-US" sz="1800" b="1" dirty="0" smtClean="0">
                <a:solidFill>
                  <a:srgbClr val="00A5DF"/>
                </a:solidFill>
              </a:rPr>
              <a:t>Issues</a:t>
            </a:r>
            <a:r>
              <a:rPr lang="en-US" sz="1000" dirty="0" smtClean="0"/>
              <a:t/>
            </a:r>
            <a:br>
              <a:rPr lang="en-US" sz="1000" dirty="0" smtClean="0"/>
            </a:br>
            <a:endParaRPr lang="en-US" sz="1000" dirty="0" smtClean="0"/>
          </a:p>
          <a:p>
            <a:pPr>
              <a:lnSpc>
                <a:spcPct val="100000"/>
              </a:lnSpc>
            </a:pPr>
            <a:r>
              <a:rPr lang="en-US" dirty="0" smtClean="0"/>
              <a:t>Identify key lending needs in communities we serve</a:t>
            </a:r>
          </a:p>
          <a:p>
            <a:r>
              <a:rPr lang="en-US" dirty="0" smtClean="0"/>
              <a:t>Build portfolio of products to increase community lending market share</a:t>
            </a:r>
          </a:p>
          <a:p>
            <a:r>
              <a:rPr lang="en-US" dirty="0" smtClean="0"/>
              <a:t>Increase </a:t>
            </a:r>
            <a:r>
              <a:rPr lang="en-US" dirty="0"/>
              <a:t>LISC NYC competitiveness by rate reduction and other transaction concessions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054" y="5945636"/>
            <a:ext cx="1927074" cy="752519"/>
          </a:xfrm>
          <a:prstGeom prst="rect">
            <a:avLst/>
          </a:prstGeom>
        </p:spPr>
      </p:pic>
      <p:sp>
        <p:nvSpPr>
          <p:cNvPr id="11" name="Text Placeholder 4"/>
          <p:cNvSpPr>
            <a:spLocks noGrp="1"/>
          </p:cNvSpPr>
          <p:nvPr>
            <p:ph type="body" sz="quarter" idx="13"/>
          </p:nvPr>
        </p:nvSpPr>
        <p:spPr>
          <a:xfrm>
            <a:off x="8325556" y="2108905"/>
            <a:ext cx="3429000" cy="3595669"/>
          </a:xfrm>
        </p:spPr>
        <p:txBody>
          <a:bodyPr/>
          <a:lstStyle/>
          <a:p>
            <a:pPr marL="0" indent="0">
              <a:buNone/>
            </a:pPr>
            <a:r>
              <a:rPr lang="en-US" sz="1800" b="1" dirty="0" smtClean="0">
                <a:solidFill>
                  <a:srgbClr val="00A5DF"/>
                </a:solidFill>
              </a:rPr>
              <a:t>Goals</a:t>
            </a:r>
            <a:r>
              <a:rPr lang="en-US" sz="1000" dirty="0" smtClean="0"/>
              <a:t/>
            </a:r>
            <a:br>
              <a:rPr lang="en-US" sz="1000" dirty="0" smtClean="0"/>
            </a:br>
            <a:endParaRPr lang="en-US" sz="1000" dirty="0" smtClean="0"/>
          </a:p>
          <a:p>
            <a:pPr>
              <a:lnSpc>
                <a:spcPct val="100000"/>
              </a:lnSpc>
            </a:pPr>
            <a:r>
              <a:rPr lang="en-US" dirty="0" smtClean="0"/>
              <a:t>Establish LISC NYC grant fund for credit enhancement and capital support</a:t>
            </a:r>
            <a:endParaRPr lang="en-US" dirty="0"/>
          </a:p>
          <a:p>
            <a:pPr>
              <a:lnSpc>
                <a:spcPct val="100000"/>
              </a:lnSpc>
            </a:pPr>
            <a:r>
              <a:rPr lang="en-US" dirty="0" smtClean="0"/>
              <a:t>Capitalize LISC National Investment Fund Group resources for increased lending capacity</a:t>
            </a:r>
          </a:p>
          <a:p>
            <a:pPr marL="0" indent="0">
              <a:buNone/>
            </a:pPr>
            <a:endParaRPr lang="en-US" dirty="0"/>
          </a:p>
        </p:txBody>
      </p:sp>
    </p:spTree>
    <p:extLst>
      <p:ext uri="{BB962C8B-B14F-4D97-AF65-F5344CB8AC3E}">
        <p14:creationId xmlns:p14="http://schemas.microsoft.com/office/powerpoint/2010/main" val="3081877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1999" cy="6858000"/>
          </a:xfrm>
          <a:prstGeom prst="rect">
            <a:avLst/>
          </a:prstGeom>
        </p:spPr>
      </p:pic>
      <p:sp>
        <p:nvSpPr>
          <p:cNvPr id="7" name="Rectangle 6">
            <a:extLst>
              <a:ext uri="{FF2B5EF4-FFF2-40B4-BE49-F238E27FC236}">
                <a16:creationId xmlns:a16="http://schemas.microsoft.com/office/drawing/2014/main" id="{1C8D7FE7-E895-D04C-BF99-51DB4C57B96B}"/>
              </a:ext>
            </a:extLst>
          </p:cNvPr>
          <p:cNvSpPr/>
          <p:nvPr/>
        </p:nvSpPr>
        <p:spPr>
          <a:xfrm>
            <a:off x="575455" y="554637"/>
            <a:ext cx="4721901" cy="2770454"/>
          </a:xfrm>
          <a:prstGeom prst="rect">
            <a:avLst/>
          </a:prstGeom>
          <a:solidFill>
            <a:srgbClr val="00A5D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Title 2"/>
          <p:cNvSpPr>
            <a:spLocks noGrp="1"/>
          </p:cNvSpPr>
          <p:nvPr>
            <p:ph type="ctrTitle"/>
          </p:nvPr>
        </p:nvSpPr>
        <p:spPr>
          <a:xfrm>
            <a:off x="889584" y="652075"/>
            <a:ext cx="4227892" cy="2387600"/>
          </a:xfrm>
        </p:spPr>
        <p:txBody>
          <a:bodyPr>
            <a:normAutofit/>
          </a:bodyPr>
          <a:lstStyle/>
          <a:p>
            <a:pPr algn="ctr"/>
            <a:r>
              <a:rPr lang="en-US" sz="4000" dirty="0" smtClean="0"/>
              <a:t>Workforce Development/</a:t>
            </a:r>
            <a:br>
              <a:rPr lang="en-US" sz="4000" dirty="0" smtClean="0"/>
            </a:br>
            <a:r>
              <a:rPr lang="en-US" sz="4000" dirty="0" smtClean="0"/>
              <a:t>Financial Mobility</a:t>
            </a:r>
            <a:endParaRPr lang="en-US" sz="4000" dirty="0"/>
          </a:p>
        </p:txBody>
      </p:sp>
    </p:spTree>
    <p:extLst>
      <p:ext uri="{BB962C8B-B14F-4D97-AF65-F5344CB8AC3E}">
        <p14:creationId xmlns:p14="http://schemas.microsoft.com/office/powerpoint/2010/main" val="2681011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95137"/>
            <a:ext cx="11430000" cy="788620"/>
          </a:xfrm>
        </p:spPr>
        <p:txBody>
          <a:bodyPr>
            <a:normAutofit/>
          </a:bodyPr>
          <a:lstStyle/>
          <a:p>
            <a:r>
              <a:rPr lang="en-US" dirty="0" smtClean="0"/>
              <a:t>Workforce Development/Financial Mobility</a:t>
            </a:r>
            <a:endParaRPr lang="en-US" dirty="0"/>
          </a:p>
        </p:txBody>
      </p:sp>
      <p:sp>
        <p:nvSpPr>
          <p:cNvPr id="3" name="Slide Number Placeholder 2"/>
          <p:cNvSpPr>
            <a:spLocks noGrp="1"/>
          </p:cNvSpPr>
          <p:nvPr>
            <p:ph type="sldNum" sz="quarter" idx="10"/>
          </p:nvPr>
        </p:nvSpPr>
        <p:spPr>
          <a:xfrm>
            <a:off x="11406554" y="6335485"/>
            <a:ext cx="404446" cy="365125"/>
          </a:xfrm>
          <a:prstGeom prst="rect">
            <a:avLst/>
          </a:prstGeom>
        </p:spPr>
        <p:txBody>
          <a:bodyPr/>
          <a:lstStyle/>
          <a:p>
            <a:fld id="{4749BECD-3273-4FE3-BD63-F549C359A7E1}" type="slidenum">
              <a:rPr lang="en-US" smtClean="0"/>
              <a:pPr/>
              <a:t>15</a:t>
            </a:fld>
            <a:endParaRPr lang="en-US" dirty="0"/>
          </a:p>
        </p:txBody>
      </p:sp>
      <p:sp>
        <p:nvSpPr>
          <p:cNvPr id="4" name="Text Placeholder 3"/>
          <p:cNvSpPr>
            <a:spLocks noGrp="1"/>
          </p:cNvSpPr>
          <p:nvPr>
            <p:ph type="body" sz="quarter" idx="12"/>
          </p:nvPr>
        </p:nvSpPr>
        <p:spPr>
          <a:xfrm>
            <a:off x="381000" y="2022764"/>
            <a:ext cx="3562927" cy="3285998"/>
          </a:xfrm>
        </p:spPr>
        <p:txBody>
          <a:bodyPr/>
          <a:lstStyle/>
          <a:p>
            <a:r>
              <a:rPr lang="en-US" dirty="0">
                <a:latin typeface="Franklin Gothic Medium" panose="020B0603020102020204" pitchFamily="34" charset="0"/>
                <a:ea typeface="Franklin Gothic Book" charset="0"/>
                <a:cs typeface="Franklin Gothic Book" charset="0"/>
              </a:rPr>
              <a:t>Provide access to skill development and professional growth for historically underserved populations in sustainable industries; pair with access to financial mobility education, coaching, and assistance</a:t>
            </a:r>
          </a:p>
        </p:txBody>
      </p:sp>
      <p:sp>
        <p:nvSpPr>
          <p:cNvPr id="6" name="Text Placeholder 5"/>
          <p:cNvSpPr>
            <a:spLocks noGrp="1"/>
          </p:cNvSpPr>
          <p:nvPr>
            <p:ph type="body" sz="quarter" idx="14"/>
          </p:nvPr>
        </p:nvSpPr>
        <p:spPr>
          <a:xfrm>
            <a:off x="8382000" y="2121639"/>
            <a:ext cx="3429000" cy="3734215"/>
          </a:xfrm>
        </p:spPr>
        <p:txBody>
          <a:bodyPr/>
          <a:lstStyle/>
          <a:p>
            <a:pPr marL="0" lvl="0" indent="0">
              <a:lnSpc>
                <a:spcPct val="100000"/>
              </a:lnSpc>
              <a:spcBef>
                <a:spcPts val="0"/>
              </a:spcBef>
              <a:buNone/>
            </a:pPr>
            <a:r>
              <a:rPr lang="en-US" sz="1800" b="1" dirty="0" smtClean="0">
                <a:solidFill>
                  <a:srgbClr val="00A5DF"/>
                </a:solidFill>
              </a:rPr>
              <a:t>Goals</a:t>
            </a:r>
            <a:endParaRPr lang="en-US" dirty="0" smtClean="0"/>
          </a:p>
          <a:p>
            <a:pPr>
              <a:lnSpc>
                <a:spcPct val="100000"/>
              </a:lnSpc>
              <a:spcBef>
                <a:spcPts val="0"/>
              </a:spcBef>
            </a:pPr>
            <a:endParaRPr lang="en-US" dirty="0"/>
          </a:p>
          <a:p>
            <a:pPr>
              <a:lnSpc>
                <a:spcPct val="100000"/>
              </a:lnSpc>
              <a:spcBef>
                <a:spcPts val="0"/>
              </a:spcBef>
            </a:pPr>
            <a:r>
              <a:rPr lang="en-US" dirty="0" smtClean="0"/>
              <a:t>Expand FOC sites in NYC market</a:t>
            </a:r>
            <a:endParaRPr lang="en-US" sz="900" dirty="0" smtClean="0"/>
          </a:p>
          <a:p>
            <a:pPr marL="0" indent="0">
              <a:lnSpc>
                <a:spcPct val="100000"/>
              </a:lnSpc>
              <a:spcBef>
                <a:spcPts val="0"/>
              </a:spcBef>
              <a:buNone/>
            </a:pPr>
            <a:endParaRPr lang="en-US" sz="900" dirty="0"/>
          </a:p>
          <a:p>
            <a:pPr>
              <a:lnSpc>
                <a:spcPct val="100000"/>
              </a:lnSpc>
              <a:spcBef>
                <a:spcPts val="0"/>
              </a:spcBef>
            </a:pPr>
            <a:r>
              <a:rPr lang="en-US" dirty="0"/>
              <a:t>Identity key stakeholders and partners to integrate FOC and workforce development concept for targeted cohort of 16-to-24 year-old justice-involved, Black and Latinx youth with the goal of removing barriers to personal wealth generation and financial mobility over the long </a:t>
            </a:r>
            <a:r>
              <a:rPr lang="en-US" dirty="0" smtClean="0"/>
              <a:t>term</a:t>
            </a:r>
            <a:endParaRPr lang="en-US" sz="900" dirty="0" smtClean="0"/>
          </a:p>
          <a:p>
            <a:pPr marL="0" indent="0">
              <a:lnSpc>
                <a:spcPct val="100000"/>
              </a:lnSpc>
              <a:spcBef>
                <a:spcPts val="0"/>
              </a:spcBef>
              <a:buNone/>
            </a:pPr>
            <a:endParaRPr lang="en-US" sz="900" dirty="0"/>
          </a:p>
          <a:p>
            <a:pPr>
              <a:lnSpc>
                <a:spcPct val="100000"/>
              </a:lnSpc>
              <a:spcBef>
                <a:spcPts val="0"/>
              </a:spcBef>
            </a:pPr>
            <a:r>
              <a:rPr lang="en-US" dirty="0"/>
              <a:t>Establish success metrics and operationalize review and evaluation processes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054" y="5945636"/>
            <a:ext cx="1927074" cy="752519"/>
          </a:xfrm>
          <a:prstGeom prst="rect">
            <a:avLst/>
          </a:prstGeom>
        </p:spPr>
      </p:pic>
      <p:sp>
        <p:nvSpPr>
          <p:cNvPr id="8" name="Text Placeholder 5"/>
          <p:cNvSpPr txBox="1">
            <a:spLocks/>
          </p:cNvSpPr>
          <p:nvPr/>
        </p:nvSpPr>
        <p:spPr>
          <a:xfrm>
            <a:off x="4610100" y="2121638"/>
            <a:ext cx="3429000" cy="37342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800" b="1" dirty="0" smtClean="0">
                <a:solidFill>
                  <a:srgbClr val="00A5DF"/>
                </a:solidFill>
              </a:rPr>
              <a:t>Issues</a:t>
            </a:r>
            <a:endParaRPr lang="en-US" dirty="0" smtClean="0"/>
          </a:p>
          <a:p>
            <a:pPr>
              <a:lnSpc>
                <a:spcPct val="100000"/>
              </a:lnSpc>
              <a:spcBef>
                <a:spcPts val="0"/>
              </a:spcBef>
            </a:pPr>
            <a:endParaRPr lang="en-US" dirty="0" smtClean="0"/>
          </a:p>
          <a:p>
            <a:pPr>
              <a:lnSpc>
                <a:spcPct val="100000"/>
              </a:lnSpc>
              <a:spcBef>
                <a:spcPts val="0"/>
              </a:spcBef>
            </a:pPr>
            <a:r>
              <a:rPr lang="en-US" dirty="0"/>
              <a:t>Identify historic contributors to employment stagnation, disruption, and displacement for diverse segments of NYC </a:t>
            </a:r>
            <a:r>
              <a:rPr lang="en-US" dirty="0" smtClean="0"/>
              <a:t>communities</a:t>
            </a:r>
            <a:endParaRPr lang="en-US" sz="1000" dirty="0" smtClean="0"/>
          </a:p>
          <a:p>
            <a:pPr marL="0" indent="0">
              <a:lnSpc>
                <a:spcPct val="100000"/>
              </a:lnSpc>
              <a:spcBef>
                <a:spcPts val="0"/>
              </a:spcBef>
              <a:buNone/>
            </a:pPr>
            <a:endParaRPr lang="en-US" sz="1000" dirty="0" smtClean="0"/>
          </a:p>
          <a:p>
            <a:pPr>
              <a:lnSpc>
                <a:spcPct val="100000"/>
              </a:lnSpc>
              <a:spcBef>
                <a:spcPts val="0"/>
              </a:spcBef>
            </a:pPr>
            <a:r>
              <a:rPr lang="en-US" dirty="0"/>
              <a:t>Innovate on LISC’s FOC model to create ladders and pathways </a:t>
            </a:r>
            <a:r>
              <a:rPr lang="en-US" dirty="0" smtClean="0"/>
              <a:t>to financial mobility </a:t>
            </a:r>
            <a:r>
              <a:rPr lang="en-US" dirty="0"/>
              <a:t>for a range of </a:t>
            </a:r>
            <a:r>
              <a:rPr lang="en-US" dirty="0" smtClean="0"/>
              <a:t>NYC communities</a:t>
            </a:r>
          </a:p>
          <a:p>
            <a:pPr>
              <a:lnSpc>
                <a:spcPct val="100000"/>
              </a:lnSpc>
              <a:spcBef>
                <a:spcPts val="0"/>
              </a:spcBef>
            </a:pPr>
            <a:endParaRPr lang="en-US" dirty="0"/>
          </a:p>
        </p:txBody>
      </p:sp>
    </p:spTree>
    <p:extLst>
      <p:ext uri="{BB962C8B-B14F-4D97-AF65-F5344CB8AC3E}">
        <p14:creationId xmlns:p14="http://schemas.microsoft.com/office/powerpoint/2010/main" val="2132042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FD1D23-3383-DF49-98EE-B65C91AA97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729673" y="2322484"/>
            <a:ext cx="5087855" cy="2508598"/>
          </a:xfrm>
          <a:noFill/>
        </p:spPr>
        <p:txBody>
          <a:bodyPr/>
          <a:lstStyle/>
          <a:p>
            <a:r>
              <a:rPr lang="en-US" sz="4000" dirty="0" smtClean="0"/>
              <a:t>      Health Equity</a:t>
            </a:r>
            <a:r>
              <a:rPr lang="en-US" sz="4400" dirty="0">
                <a:solidFill>
                  <a:prstClr val="white"/>
                </a:solidFill>
                <a:latin typeface="Franklin Gothic Medium" charset="0"/>
                <a:ea typeface="Franklin Gothic Medium" charset="0"/>
                <a:cs typeface="Franklin Gothic Medium" charset="0"/>
              </a:rPr>
              <a:t/>
            </a:r>
            <a:br>
              <a:rPr lang="en-US" sz="4400" dirty="0">
                <a:solidFill>
                  <a:prstClr val="white"/>
                </a:solidFill>
                <a:latin typeface="Franklin Gothic Medium" charset="0"/>
                <a:ea typeface="Franklin Gothic Medium" charset="0"/>
                <a:cs typeface="Franklin Gothic Medium" charset="0"/>
              </a:rPr>
            </a:br>
            <a:endParaRPr lang="en-US" sz="4400" dirty="0"/>
          </a:p>
        </p:txBody>
      </p:sp>
    </p:spTree>
    <p:extLst>
      <p:ext uri="{BB962C8B-B14F-4D97-AF65-F5344CB8AC3E}">
        <p14:creationId xmlns:p14="http://schemas.microsoft.com/office/powerpoint/2010/main" val="2300219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Equity</a:t>
            </a:r>
            <a:endParaRPr lang="en-US" dirty="0"/>
          </a:p>
        </p:txBody>
      </p:sp>
      <p:sp>
        <p:nvSpPr>
          <p:cNvPr id="3" name="Slide Number Placeholder 2"/>
          <p:cNvSpPr>
            <a:spLocks noGrp="1"/>
          </p:cNvSpPr>
          <p:nvPr>
            <p:ph type="sldNum" sz="quarter" idx="10"/>
          </p:nvPr>
        </p:nvSpPr>
        <p:spPr>
          <a:xfrm>
            <a:off x="11406554" y="6335485"/>
            <a:ext cx="404446" cy="365125"/>
          </a:xfrm>
          <a:prstGeom prst="rect">
            <a:avLst/>
          </a:prstGeom>
        </p:spPr>
        <p:txBody>
          <a:bodyPr/>
          <a:lstStyle/>
          <a:p>
            <a:fld id="{4749BECD-3273-4FE3-BD63-F549C359A7E1}" type="slidenum">
              <a:rPr lang="en-US" smtClean="0"/>
              <a:pPr/>
              <a:t>17</a:t>
            </a:fld>
            <a:endParaRPr lang="en-US" dirty="0"/>
          </a:p>
        </p:txBody>
      </p:sp>
      <p:sp>
        <p:nvSpPr>
          <p:cNvPr id="4" name="Text Placeholder 3"/>
          <p:cNvSpPr>
            <a:spLocks noGrp="1"/>
          </p:cNvSpPr>
          <p:nvPr>
            <p:ph type="body" sz="quarter" idx="12"/>
          </p:nvPr>
        </p:nvSpPr>
        <p:spPr>
          <a:xfrm>
            <a:off x="380999" y="2121640"/>
            <a:ext cx="3521529" cy="2965450"/>
          </a:xfrm>
        </p:spPr>
        <p:txBody>
          <a:bodyPr/>
          <a:lstStyle/>
          <a:p>
            <a:r>
              <a:rPr lang="en-US" dirty="0" smtClean="0">
                <a:latin typeface="Franklin Gothic Medium" panose="020B0603020102020204" pitchFamily="34" charset="0"/>
                <a:ea typeface="Franklin Gothic Book" charset="0"/>
                <a:cs typeface="Franklin Gothic Book" charset="0"/>
              </a:rPr>
              <a:t>LISC NYC is working to promote a healthy environment with access to preventative health care and medical services that will support reduction in chronic conditions for members of disinvested  communities</a:t>
            </a:r>
            <a:endParaRPr lang="en-US" dirty="0">
              <a:latin typeface="Franklin Gothic Medium" panose="020B0603020102020204" pitchFamily="34" charset="0"/>
              <a:ea typeface="Franklin Gothic Book" charset="0"/>
              <a:cs typeface="Franklin Gothic Book" charset="0"/>
            </a:endParaRPr>
          </a:p>
        </p:txBody>
      </p:sp>
      <p:sp>
        <p:nvSpPr>
          <p:cNvPr id="6" name="Text Placeholder 5"/>
          <p:cNvSpPr>
            <a:spLocks noGrp="1"/>
          </p:cNvSpPr>
          <p:nvPr>
            <p:ph type="body" sz="quarter" idx="14"/>
          </p:nvPr>
        </p:nvSpPr>
        <p:spPr>
          <a:xfrm>
            <a:off x="8382000" y="2121640"/>
            <a:ext cx="3429000" cy="3521778"/>
          </a:xfrm>
        </p:spPr>
        <p:txBody>
          <a:bodyPr/>
          <a:lstStyle/>
          <a:p>
            <a:pPr marL="0" lvl="0" indent="0">
              <a:lnSpc>
                <a:spcPct val="100000"/>
              </a:lnSpc>
              <a:spcBef>
                <a:spcPts val="0"/>
              </a:spcBef>
              <a:buNone/>
            </a:pPr>
            <a:r>
              <a:rPr lang="en-US" sz="1800" b="1" dirty="0" smtClean="0">
                <a:solidFill>
                  <a:srgbClr val="00A5DF"/>
                </a:solidFill>
              </a:rPr>
              <a:t>Goals</a:t>
            </a:r>
            <a:endParaRPr lang="en-US" dirty="0" smtClean="0"/>
          </a:p>
          <a:p>
            <a:pPr marL="0" lvl="0" indent="0">
              <a:lnSpc>
                <a:spcPct val="100000"/>
              </a:lnSpc>
              <a:spcBef>
                <a:spcPts val="0"/>
              </a:spcBef>
              <a:buNone/>
            </a:pPr>
            <a:endParaRPr lang="en-US" dirty="0"/>
          </a:p>
          <a:p>
            <a:pPr>
              <a:lnSpc>
                <a:spcPct val="100000"/>
              </a:lnSpc>
              <a:spcBef>
                <a:spcPts val="0"/>
              </a:spcBef>
            </a:pPr>
            <a:r>
              <a:rPr lang="en-US" dirty="0" smtClean="0"/>
              <a:t>Partner with key stakeholders in a pilot program to identify and address targeted conditions in selected communities</a:t>
            </a:r>
          </a:p>
          <a:p>
            <a:pPr>
              <a:lnSpc>
                <a:spcPct val="100000"/>
              </a:lnSpc>
              <a:spcBef>
                <a:spcPts val="0"/>
              </a:spcBef>
            </a:pPr>
            <a:endParaRPr lang="en-US" dirty="0"/>
          </a:p>
          <a:p>
            <a:pPr>
              <a:lnSpc>
                <a:spcPct val="100000"/>
              </a:lnSpc>
              <a:spcBef>
                <a:spcPts val="0"/>
              </a:spcBef>
            </a:pPr>
            <a:r>
              <a:rPr lang="en-US" dirty="0" smtClean="0"/>
              <a:t>Commission a report analyzing the pilot results</a:t>
            </a:r>
          </a:p>
          <a:p>
            <a:pPr>
              <a:lnSpc>
                <a:spcPct val="100000"/>
              </a:lnSpc>
              <a:spcBef>
                <a:spcPts val="0"/>
              </a:spcBef>
            </a:pPr>
            <a:endParaRPr lang="en-US" dirty="0"/>
          </a:p>
          <a:p>
            <a:pPr>
              <a:lnSpc>
                <a:spcPct val="100000"/>
              </a:lnSpc>
              <a:spcBef>
                <a:spcPts val="0"/>
              </a:spcBef>
            </a:pPr>
            <a:r>
              <a:rPr lang="en-US" dirty="0" smtClean="0"/>
              <a:t>Develop scalable program based on pilot results </a:t>
            </a:r>
          </a:p>
          <a:p>
            <a:pPr>
              <a:lnSpc>
                <a:spcPct val="100000"/>
              </a:lnSpc>
              <a:spcBef>
                <a:spcPts val="0"/>
              </a:spcBef>
            </a:pPr>
            <a:endParaRPr lang="en-US" dirty="0"/>
          </a:p>
          <a:p>
            <a:pPr>
              <a:lnSpc>
                <a:spcPct val="100000"/>
              </a:lnSpc>
              <a:spcBef>
                <a:spcPts val="0"/>
              </a:spcBef>
            </a:pP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054" y="5945636"/>
            <a:ext cx="1927074" cy="752519"/>
          </a:xfrm>
          <a:prstGeom prst="rect">
            <a:avLst/>
          </a:prstGeom>
        </p:spPr>
      </p:pic>
      <p:pic>
        <p:nvPicPr>
          <p:cNvPr id="8" name="Content Placeholder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V="1">
            <a:off x="7055" y="6947452"/>
            <a:ext cx="1279557" cy="718730"/>
          </a:xfrm>
          <a:prstGeom prst="rect">
            <a:avLst/>
          </a:prstGeom>
        </p:spPr>
      </p:pic>
      <p:sp>
        <p:nvSpPr>
          <p:cNvPr id="9" name="Text Placeholder 5"/>
          <p:cNvSpPr txBox="1">
            <a:spLocks/>
          </p:cNvSpPr>
          <p:nvPr/>
        </p:nvSpPr>
        <p:spPr>
          <a:xfrm>
            <a:off x="4580792" y="2138574"/>
            <a:ext cx="3429000" cy="35217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800" b="1" dirty="0" smtClean="0">
                <a:solidFill>
                  <a:srgbClr val="00A5DF"/>
                </a:solidFill>
              </a:rPr>
              <a:t>Issues</a:t>
            </a:r>
            <a:endParaRPr lang="en-US" dirty="0" smtClean="0"/>
          </a:p>
          <a:p>
            <a:pPr marL="0" indent="0">
              <a:lnSpc>
                <a:spcPct val="100000"/>
              </a:lnSpc>
              <a:spcBef>
                <a:spcPts val="0"/>
              </a:spcBef>
              <a:buFont typeface="Arial" panose="020B0604020202020204" pitchFamily="34" charset="0"/>
              <a:buNone/>
            </a:pPr>
            <a:endParaRPr lang="en-US" dirty="0" smtClean="0"/>
          </a:p>
          <a:p>
            <a:pPr>
              <a:lnSpc>
                <a:spcPct val="100000"/>
              </a:lnSpc>
              <a:spcBef>
                <a:spcPts val="0"/>
              </a:spcBef>
            </a:pPr>
            <a:r>
              <a:rPr lang="en-US" dirty="0" smtClean="0"/>
              <a:t>Identify systemic health inequities</a:t>
            </a:r>
            <a:r>
              <a:rPr lang="en-US" dirty="0" smtClean="0">
                <a:solidFill>
                  <a:srgbClr val="FF0000"/>
                </a:solidFill>
              </a:rPr>
              <a:t> </a:t>
            </a:r>
            <a:r>
              <a:rPr lang="en-US" dirty="0" smtClean="0"/>
              <a:t>in underserved New York City communities</a:t>
            </a:r>
          </a:p>
          <a:p>
            <a:pPr>
              <a:lnSpc>
                <a:spcPct val="100000"/>
              </a:lnSpc>
              <a:spcBef>
                <a:spcPts val="0"/>
              </a:spcBef>
            </a:pPr>
            <a:endParaRPr lang="en-US" dirty="0" smtClean="0"/>
          </a:p>
          <a:p>
            <a:pPr>
              <a:lnSpc>
                <a:spcPct val="100000"/>
              </a:lnSpc>
              <a:spcBef>
                <a:spcPts val="0"/>
              </a:spcBef>
            </a:pPr>
            <a:r>
              <a:rPr lang="en-US" dirty="0" smtClean="0"/>
              <a:t>Provide intervention and health programming</a:t>
            </a:r>
            <a:endParaRPr lang="en-US" dirty="0" smtClean="0">
              <a:solidFill>
                <a:srgbClr val="FF0000"/>
              </a:solidFill>
            </a:endParaRPr>
          </a:p>
          <a:p>
            <a:pPr marL="0" indent="0">
              <a:lnSpc>
                <a:spcPct val="100000"/>
              </a:lnSpc>
              <a:spcBef>
                <a:spcPts val="0"/>
              </a:spcBef>
              <a:buNone/>
            </a:pPr>
            <a:endParaRPr lang="en-US" dirty="0" smtClean="0"/>
          </a:p>
          <a:p>
            <a:pPr>
              <a:lnSpc>
                <a:spcPct val="100000"/>
              </a:lnSpc>
              <a:spcBef>
                <a:spcPts val="0"/>
              </a:spcBef>
            </a:pPr>
            <a:endParaRPr lang="en-US" dirty="0"/>
          </a:p>
        </p:txBody>
      </p:sp>
    </p:spTree>
    <p:extLst>
      <p:ext uri="{BB962C8B-B14F-4D97-AF65-F5344CB8AC3E}">
        <p14:creationId xmlns:p14="http://schemas.microsoft.com/office/powerpoint/2010/main" val="2246712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36409" y="631715"/>
            <a:ext cx="11430000" cy="788620"/>
          </a:xfrm>
        </p:spPr>
        <p:txBody>
          <a:bodyPr/>
          <a:lstStyle/>
          <a:p>
            <a:r>
              <a:rPr lang="en-US" dirty="0" smtClean="0"/>
              <a:t>Contact Us</a:t>
            </a:r>
            <a:endParaRPr lang="en-US" dirty="0"/>
          </a:p>
        </p:txBody>
      </p:sp>
      <p:sp>
        <p:nvSpPr>
          <p:cNvPr id="9" name="Text Placeholder 8"/>
          <p:cNvSpPr>
            <a:spLocks noGrp="1"/>
          </p:cNvSpPr>
          <p:nvPr>
            <p:ph type="body" sz="quarter" idx="12"/>
          </p:nvPr>
        </p:nvSpPr>
        <p:spPr>
          <a:xfrm>
            <a:off x="380999" y="2265314"/>
            <a:ext cx="11339946" cy="3945991"/>
          </a:xfrm>
        </p:spPr>
        <p:txBody>
          <a:bodyPr/>
          <a:lstStyle/>
          <a:p>
            <a:r>
              <a:rPr lang="en-US" dirty="0" smtClean="0"/>
              <a:t>Valerie White</a:t>
            </a:r>
          </a:p>
          <a:p>
            <a:r>
              <a:rPr lang="en-US" dirty="0" smtClean="0"/>
              <a:t>Executive Director, LISC NYC</a:t>
            </a:r>
          </a:p>
          <a:p>
            <a:r>
              <a:rPr lang="en-US" dirty="0" smtClean="0"/>
              <a:t>vwhite@lisc.org</a:t>
            </a:r>
            <a:r>
              <a:rPr lang="en-US" dirty="0"/>
              <a:t/>
            </a:r>
            <a:br>
              <a:rPr lang="en-US" dirty="0"/>
            </a:br>
            <a:endParaRPr lang="en-US" dirty="0" smtClean="0"/>
          </a:p>
          <a:p>
            <a:endParaRPr lang="en-US" dirty="0" smtClean="0"/>
          </a:p>
          <a:p>
            <a:r>
              <a:rPr lang="en-US" dirty="0" smtClean="0"/>
              <a:t>Nisha Mistry</a:t>
            </a:r>
          </a:p>
          <a:p>
            <a:r>
              <a:rPr lang="en-US" dirty="0" smtClean="0"/>
              <a:t>Director of External Affairs, LISC NYC</a:t>
            </a:r>
          </a:p>
          <a:p>
            <a:r>
              <a:rPr lang="en-US" dirty="0" smtClean="0"/>
              <a:t>nmistry@lisc.org</a:t>
            </a:r>
            <a:endParaRPr lang="en-US" dirty="0"/>
          </a:p>
          <a:p>
            <a:pPr lvl="1"/>
            <a:endParaRPr lang="en-US" dirty="0" smtClean="0"/>
          </a:p>
          <a:p>
            <a:pPr marL="285750" indent="-285750">
              <a:buFont typeface="Arial" panose="020B0604020202020204" pitchFamily="34" charset="0"/>
              <a:buChar char="•"/>
            </a:pPr>
            <a:endParaRPr lang="en-US" dirty="0"/>
          </a:p>
          <a:p>
            <a:endParaRPr lang="en-US" dirty="0"/>
          </a:p>
        </p:txBody>
      </p:sp>
      <p:sp>
        <p:nvSpPr>
          <p:cNvPr id="6" name="Slide Number Placeholder 5"/>
          <p:cNvSpPr>
            <a:spLocks noGrp="1"/>
          </p:cNvSpPr>
          <p:nvPr>
            <p:ph type="sldNum" sz="quarter" idx="10"/>
          </p:nvPr>
        </p:nvSpPr>
        <p:spPr/>
        <p:txBody>
          <a:bodyPr/>
          <a:lstStyle/>
          <a:p>
            <a:endParaRPr lang="en-US" dirty="0" smtClean="0"/>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054" y="5945636"/>
            <a:ext cx="1927074" cy="752519"/>
          </a:xfrm>
          <a:prstGeom prst="rect">
            <a:avLst/>
          </a:prstGeom>
        </p:spPr>
      </p:pic>
      <p:sp>
        <p:nvSpPr>
          <p:cNvPr id="4" name="AutoShape 2" descr="Image result for Twitter Bird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Rectangle 10"/>
          <p:cNvSpPr/>
          <p:nvPr/>
        </p:nvSpPr>
        <p:spPr>
          <a:xfrm>
            <a:off x="6646077" y="3702958"/>
            <a:ext cx="3832748" cy="707886"/>
          </a:xfrm>
          <a:prstGeom prst="rect">
            <a:avLst/>
          </a:prstGeom>
        </p:spPr>
        <p:txBody>
          <a:bodyPr wrap="square">
            <a:spAutoFit/>
          </a:bodyPr>
          <a:lstStyle/>
          <a:p>
            <a:pPr algn="ctr"/>
            <a:r>
              <a:rPr lang="en-US" sz="2000" dirty="0" smtClean="0">
                <a:solidFill>
                  <a:srgbClr val="00B1E6"/>
                </a:solidFill>
                <a:latin typeface="Franklin Gothic Medium" panose="020B0603020102020204" pitchFamily="34" charset="0"/>
              </a:rPr>
              <a:t>Follow Us on Twitter </a:t>
            </a:r>
          </a:p>
          <a:p>
            <a:pPr algn="ctr"/>
            <a:r>
              <a:rPr lang="en-US" sz="2000" dirty="0" smtClean="0">
                <a:solidFill>
                  <a:srgbClr val="00B1E6"/>
                </a:solidFill>
                <a:latin typeface="Franklin Gothic Medium" panose="020B0603020102020204" pitchFamily="34" charset="0"/>
              </a:rPr>
              <a:t>@LISC_NYC</a:t>
            </a:r>
            <a:endParaRPr lang="en-US" sz="2000" dirty="0">
              <a:solidFill>
                <a:srgbClr val="00B1E6"/>
              </a:solidFill>
              <a:latin typeface="Franklin Gothic Medium" panose="020B0603020102020204" pitchFamily="34" charset="0"/>
            </a:endParaRPr>
          </a:p>
        </p:txBody>
      </p:sp>
      <p:sp>
        <p:nvSpPr>
          <p:cNvPr id="12" name="AutoShape 4" descr="See the source image"/>
          <p:cNvSpPr>
            <a:spLocks noChangeAspect="1" noChangeArrowheads="1"/>
          </p:cNvSpPr>
          <p:nvPr/>
        </p:nvSpPr>
        <p:spPr bwMode="auto">
          <a:xfrm>
            <a:off x="-170693" y="-1229272"/>
            <a:ext cx="1857802" cy="18578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54" name="Picture 6"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854" y="2310429"/>
            <a:ext cx="1295193" cy="128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070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A5DF"/>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9257" y="5646715"/>
            <a:ext cx="933486" cy="70432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7290" y="5598516"/>
            <a:ext cx="1927074" cy="752519"/>
          </a:xfrm>
          <a:prstGeom prst="rect">
            <a:avLst/>
          </a:prstGeom>
        </p:spPr>
      </p:pic>
    </p:spTree>
    <p:extLst>
      <p:ext uri="{BB962C8B-B14F-4D97-AF65-F5344CB8AC3E}">
        <p14:creationId xmlns:p14="http://schemas.microsoft.com/office/powerpoint/2010/main" val="268998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rotWithShape="1">
          <a:blip r:embed="rId2" cstate="screen">
            <a:extLst>
              <a:ext uri="{28A0092B-C50C-407E-A947-70E740481C1C}">
                <a14:useLocalDpi xmlns:a14="http://schemas.microsoft.com/office/drawing/2010/main"/>
              </a:ext>
            </a:extLst>
          </a:blip>
          <a:srcRect r="-158"/>
          <a:stretch/>
        </p:blipFill>
        <p:spPr>
          <a:xfrm>
            <a:off x="0" y="0"/>
            <a:ext cx="12192000" cy="6858000"/>
          </a:xfrm>
          <a:prstGeom prst="rect">
            <a:avLst/>
          </a:prstGeom>
        </p:spPr>
      </p:pic>
      <p:sp>
        <p:nvSpPr>
          <p:cNvPr id="2" name="Title 1"/>
          <p:cNvSpPr>
            <a:spLocks noGrp="1"/>
          </p:cNvSpPr>
          <p:nvPr>
            <p:ph type="title"/>
          </p:nvPr>
        </p:nvSpPr>
        <p:spPr>
          <a:xfrm>
            <a:off x="5689599" y="371763"/>
            <a:ext cx="6179127" cy="6114473"/>
          </a:xfrm>
          <a:noFill/>
          <a:ln w="38100">
            <a:solidFill>
              <a:schemeClr val="tx2">
                <a:lumMod val="60000"/>
                <a:lumOff val="40000"/>
              </a:schemeClr>
            </a:solidFill>
          </a:ln>
        </p:spPr>
        <p:txBody>
          <a:bodyPr/>
          <a:lstStyle/>
          <a:p>
            <a:pPr algn="ctr"/>
            <a:r>
              <a:rPr lang="en-US" sz="2200" dirty="0" smtClean="0"/>
              <a:t/>
            </a:r>
            <a:br>
              <a:rPr lang="en-US" sz="2200" dirty="0" smtClean="0"/>
            </a:br>
            <a:r>
              <a:rPr lang="en-US" sz="2800" dirty="0" smtClean="0"/>
              <a:t>Pre-COVID “Normal” </a:t>
            </a:r>
            <a:r>
              <a:rPr lang="en-US" sz="2800" dirty="0"/>
              <a:t>Was Not </a:t>
            </a:r>
            <a:r>
              <a:rPr lang="en-US" sz="2800" dirty="0" smtClean="0"/>
              <a:t>Working </a:t>
            </a:r>
            <a:br>
              <a:rPr lang="en-US" sz="2800" dirty="0" smtClean="0"/>
            </a:br>
            <a:r>
              <a:rPr lang="en-US" sz="2800" dirty="0" smtClean="0"/>
              <a:t>for Most New Yorkers. </a:t>
            </a:r>
            <a:r>
              <a:rPr lang="en-US" sz="2400" dirty="0" smtClean="0"/>
              <a:t/>
            </a:r>
            <a:br>
              <a:rPr lang="en-US" sz="2400" dirty="0" smtClean="0"/>
            </a:br>
            <a:r>
              <a:rPr lang="en-US" sz="2200" dirty="0" smtClean="0"/>
              <a:t/>
            </a:r>
            <a:br>
              <a:rPr lang="en-US" sz="2200" dirty="0" smtClean="0"/>
            </a:br>
            <a:r>
              <a:rPr lang="en-US" sz="2200" dirty="0"/>
              <a:t/>
            </a:r>
            <a:br>
              <a:rPr lang="en-US" sz="2200" dirty="0"/>
            </a:br>
            <a:r>
              <a:rPr lang="en-US" sz="2200" dirty="0" smtClean="0"/>
              <a:t>2020 has been marked by devastating crises for underserved New York City communities, from Mott Haven to Brownsville to the Rockaways.</a:t>
            </a:r>
            <a:br>
              <a:rPr lang="en-US" sz="2200" dirty="0" smtClean="0"/>
            </a:br>
            <a:r>
              <a:rPr lang="en-US" sz="2200" dirty="0"/>
              <a:t/>
            </a:r>
            <a:br>
              <a:rPr lang="en-US" sz="2200" dirty="0"/>
            </a:br>
            <a:r>
              <a:rPr lang="en-US" sz="2200" dirty="0" smtClean="0"/>
              <a:t>The COVID-19 pandemic is crushing our city’s small businesses, rent-burdened tenants, and </a:t>
            </a:r>
            <a:br>
              <a:rPr lang="en-US" sz="2200" dirty="0" smtClean="0"/>
            </a:br>
            <a:r>
              <a:rPr lang="en-US" sz="2200" dirty="0" smtClean="0"/>
              <a:t>LMI workers and families.  Public demands for systemic racial justice can no longer be ignored. </a:t>
            </a:r>
            <a:br>
              <a:rPr lang="en-US" sz="2200" dirty="0" smtClean="0"/>
            </a:br>
            <a:r>
              <a:rPr lang="en-US" sz="2200" dirty="0"/>
              <a:t/>
            </a:r>
            <a:br>
              <a:rPr lang="en-US" sz="2200" dirty="0"/>
            </a:br>
            <a:r>
              <a:rPr lang="en-US" sz="2200" dirty="0" smtClean="0"/>
              <a:t>This </a:t>
            </a:r>
            <a:r>
              <a:rPr lang="en-US" sz="2200" dirty="0"/>
              <a:t>i</a:t>
            </a:r>
            <a:r>
              <a:rPr lang="en-US" sz="2200" dirty="0" smtClean="0"/>
              <a:t>s a defining</a:t>
            </a:r>
            <a:r>
              <a:rPr lang="en-US" sz="2200" dirty="0"/>
              <a:t> </a:t>
            </a:r>
            <a:r>
              <a:rPr lang="en-US" sz="2200" dirty="0" smtClean="0"/>
              <a:t>moment to close </a:t>
            </a:r>
            <a:br>
              <a:rPr lang="en-US" sz="2200" dirty="0" smtClean="0"/>
            </a:br>
            <a:r>
              <a:rPr lang="en-US" sz="2200" dirty="0" smtClean="0"/>
              <a:t>New York City’s racial wealth gap – permanently.</a:t>
            </a:r>
            <a:r>
              <a:rPr lang="en-US" sz="2200" u="sng" dirty="0" smtClean="0"/>
              <a:t> </a:t>
            </a:r>
            <a:r>
              <a:rPr lang="en-US" sz="2200" dirty="0" smtClean="0"/>
              <a:t/>
            </a:r>
            <a:br>
              <a:rPr lang="en-US" sz="2200" dirty="0" smtClean="0"/>
            </a:br>
            <a:r>
              <a:rPr lang="en-US" sz="2200" dirty="0"/>
              <a:t/>
            </a:r>
            <a:br>
              <a:rPr lang="en-US" sz="2200" dirty="0"/>
            </a:br>
            <a:r>
              <a:rPr lang="en-US" sz="2200" dirty="0" smtClean="0"/>
              <a:t>LISC NYC is committed to shaping this inclusive future in partnership with allies and funders.</a:t>
            </a:r>
            <a:br>
              <a:rPr lang="en-US" sz="2200" dirty="0" smtClean="0"/>
            </a:br>
            <a:r>
              <a:rPr lang="en-US" sz="2200" dirty="0"/>
              <a:t/>
            </a:r>
            <a:br>
              <a:rPr lang="en-US" sz="2200" dirty="0"/>
            </a:br>
            <a:r>
              <a:rPr lang="en-US" sz="2500" dirty="0">
                <a:solidFill>
                  <a:prstClr val="white"/>
                </a:solidFill>
                <a:latin typeface="Franklin Gothic Medium" charset="0"/>
                <a:ea typeface="Franklin Gothic Medium" charset="0"/>
                <a:cs typeface="Franklin Gothic Medium" charset="0"/>
              </a:rPr>
              <a:t/>
            </a:r>
            <a:br>
              <a:rPr lang="en-US" sz="2500" dirty="0">
                <a:solidFill>
                  <a:prstClr val="white"/>
                </a:solidFill>
                <a:latin typeface="Franklin Gothic Medium" charset="0"/>
                <a:ea typeface="Franklin Gothic Medium" charset="0"/>
                <a:cs typeface="Franklin Gothic Medium" charset="0"/>
              </a:rPr>
            </a:br>
            <a:endParaRPr lang="en-US" sz="2500" dirty="0"/>
          </a:p>
        </p:txBody>
      </p:sp>
    </p:spTree>
    <p:extLst>
      <p:ext uri="{BB962C8B-B14F-4D97-AF65-F5344CB8AC3E}">
        <p14:creationId xmlns:p14="http://schemas.microsoft.com/office/powerpoint/2010/main" val="3074399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LISC NYC Mission</a:t>
            </a:r>
            <a:endParaRPr lang="en-US" dirty="0"/>
          </a:p>
        </p:txBody>
      </p:sp>
      <p:sp>
        <p:nvSpPr>
          <p:cNvPr id="9" name="Text Placeholder 8"/>
          <p:cNvSpPr>
            <a:spLocks noGrp="1"/>
          </p:cNvSpPr>
          <p:nvPr>
            <p:ph type="body" sz="quarter" idx="12"/>
          </p:nvPr>
        </p:nvSpPr>
        <p:spPr>
          <a:xfrm>
            <a:off x="381000" y="2158585"/>
            <a:ext cx="11025554" cy="2965450"/>
          </a:xfrm>
        </p:spPr>
        <p:txBody>
          <a:bodyPr/>
          <a:lstStyle/>
          <a:p>
            <a:pPr>
              <a:lnSpc>
                <a:spcPct val="107000"/>
              </a:lnSpc>
              <a:spcBef>
                <a:spcPts val="0"/>
              </a:spcBef>
            </a:pPr>
            <a:r>
              <a:rPr lang="en-US" dirty="0" smtClean="0">
                <a:latin typeface="Franklin Gothic Book" panose="020B0503020102020204" pitchFamily="34" charset="0"/>
              </a:rPr>
              <a:t>Local </a:t>
            </a:r>
            <a:r>
              <a:rPr lang="en-US" dirty="0">
                <a:latin typeface="Franklin Gothic Book" panose="020B0503020102020204" pitchFamily="34" charset="0"/>
              </a:rPr>
              <a:t>Initiatives Support Corporation (LISC) is a national, </a:t>
            </a:r>
            <a:r>
              <a:rPr lang="en-US" dirty="0" smtClean="0">
                <a:latin typeface="Franklin Gothic Book" panose="020B0503020102020204" pitchFamily="34" charset="0"/>
              </a:rPr>
              <a:t>nonprofit </a:t>
            </a:r>
            <a:r>
              <a:rPr lang="en-US" dirty="0">
                <a:latin typeface="Franklin Gothic Book" panose="020B0503020102020204" pitchFamily="34" charset="0"/>
              </a:rPr>
              <a:t>community development financial institution (CDFI) that equips underinvested communities with the </a:t>
            </a:r>
            <a:r>
              <a:rPr lang="en-US" b="1" dirty="0">
                <a:latin typeface="Franklin Gothic Book" panose="020B0503020102020204" pitchFamily="34" charset="0"/>
              </a:rPr>
              <a:t>capital, strategy</a:t>
            </a:r>
            <a:r>
              <a:rPr lang="en-US" dirty="0">
                <a:latin typeface="Franklin Gothic Book" panose="020B0503020102020204" pitchFamily="34" charset="0"/>
              </a:rPr>
              <a:t>, </a:t>
            </a:r>
            <a:r>
              <a:rPr lang="en-US" b="1" dirty="0">
                <a:latin typeface="Franklin Gothic Book" panose="020B0503020102020204" pitchFamily="34" charset="0"/>
              </a:rPr>
              <a:t>and </a:t>
            </a:r>
            <a:r>
              <a:rPr lang="en-US" b="1" dirty="0" smtClean="0">
                <a:latin typeface="Franklin Gothic Book" panose="020B0503020102020204" pitchFamily="34" charset="0"/>
              </a:rPr>
              <a:t>technical know-how </a:t>
            </a:r>
            <a:r>
              <a:rPr lang="en-US" dirty="0">
                <a:latin typeface="Franklin Gothic Book" panose="020B0503020102020204" pitchFamily="34" charset="0"/>
              </a:rPr>
              <a:t>to become places where low- and moderate-income (LMI) people can thrive</a:t>
            </a:r>
            <a:r>
              <a:rPr lang="en-US" dirty="0" smtClean="0">
                <a:latin typeface="Franklin Gothic Book" panose="020B0503020102020204" pitchFamily="34" charset="0"/>
              </a:rPr>
              <a:t>.</a:t>
            </a:r>
          </a:p>
          <a:p>
            <a:pPr>
              <a:lnSpc>
                <a:spcPct val="107000"/>
              </a:lnSpc>
              <a:spcBef>
                <a:spcPts val="0"/>
              </a:spcBef>
            </a:pPr>
            <a:endParaRPr lang="en-US" dirty="0">
              <a:latin typeface="Franklin Gothic Book" panose="020B0503020102020204" pitchFamily="34" charset="0"/>
            </a:endParaRPr>
          </a:p>
          <a:p>
            <a:pPr>
              <a:lnSpc>
                <a:spcPct val="107000"/>
              </a:lnSpc>
              <a:spcBef>
                <a:spcPts val="0"/>
              </a:spcBef>
            </a:pPr>
            <a:r>
              <a:rPr lang="en-US" dirty="0" smtClean="0">
                <a:latin typeface="Franklin Gothic Book" panose="020B0503020102020204" pitchFamily="34" charset="0"/>
              </a:rPr>
              <a:t>LISC </a:t>
            </a:r>
            <a:r>
              <a:rPr lang="en-US" dirty="0">
                <a:latin typeface="Franklin Gothic Book" panose="020B0503020102020204" pitchFamily="34" charset="0"/>
              </a:rPr>
              <a:t>NYC, LISC’s flagship New York City office, was </a:t>
            </a:r>
            <a:r>
              <a:rPr lang="en-US" dirty="0" smtClean="0">
                <a:latin typeface="Franklin Gothic Book" panose="020B0503020102020204" pitchFamily="34" charset="0"/>
              </a:rPr>
              <a:t>created </a:t>
            </a:r>
            <a:r>
              <a:rPr lang="en-US" dirty="0">
                <a:latin typeface="Franklin Gothic Book" panose="020B0503020102020204" pitchFamily="34" charset="0"/>
              </a:rPr>
              <a:t>in </a:t>
            </a:r>
            <a:r>
              <a:rPr lang="en-US" dirty="0" smtClean="0">
                <a:latin typeface="Franklin Gothic Book" panose="020B0503020102020204" pitchFamily="34" charset="0"/>
              </a:rPr>
              <a:t>1980. Over the past 40 years, LISC NYC has supported </a:t>
            </a:r>
            <a:r>
              <a:rPr lang="en-US" dirty="0">
                <a:latin typeface="Franklin Gothic Book" panose="020B0503020102020204" pitchFamily="34" charset="0"/>
              </a:rPr>
              <a:t>local partners whose services and programs aim to create a more equitable, inclusive, and sustainable New York </a:t>
            </a:r>
            <a:r>
              <a:rPr lang="en-US" dirty="0" smtClean="0">
                <a:latin typeface="Franklin Gothic Book" panose="020B0503020102020204" pitchFamily="34" charset="0"/>
              </a:rPr>
              <a:t>City.</a:t>
            </a:r>
          </a:p>
          <a:p>
            <a:pPr>
              <a:lnSpc>
                <a:spcPct val="107000"/>
              </a:lnSpc>
              <a:spcBef>
                <a:spcPts val="0"/>
              </a:spcBef>
            </a:pPr>
            <a:endParaRPr lang="en-US" dirty="0">
              <a:latin typeface="Franklin Gothic Book" panose="020B0503020102020204" pitchFamily="34" charset="0"/>
            </a:endParaRPr>
          </a:p>
          <a:p>
            <a:pPr>
              <a:lnSpc>
                <a:spcPct val="107000"/>
              </a:lnSpc>
              <a:spcBef>
                <a:spcPts val="0"/>
              </a:spcBef>
            </a:pPr>
            <a:r>
              <a:rPr lang="en-US" dirty="0" smtClean="0">
                <a:latin typeface="Franklin Gothic Book" panose="020B0503020102020204" pitchFamily="34" charset="0"/>
              </a:rPr>
              <a:t>LISC </a:t>
            </a:r>
            <a:r>
              <a:rPr lang="en-US" dirty="0">
                <a:latin typeface="Franklin Gothic Book" panose="020B0503020102020204" pitchFamily="34" charset="0"/>
              </a:rPr>
              <a:t>NYC believes that the time has come to forge a future for New York City that eradicates the racial wealth gap for good, protects affordable housing for LMI New Yorkers, and builds pathways of meaningful economic opportunity for all. </a:t>
            </a:r>
            <a:endParaRPr lang="en-US" dirty="0">
              <a:latin typeface="Franklin Gothic Book" panose="020B0503020102020204" pitchFamily="34" charset="0"/>
              <a:ea typeface="Calibri" panose="020F0502020204030204" pitchFamily="34" charset="0"/>
              <a:cs typeface="Times New Roman" panose="02020603050405020304" pitchFamily="18" charset="0"/>
            </a:endParaRPr>
          </a:p>
          <a:p>
            <a:endParaRPr lang="en-US" dirty="0"/>
          </a:p>
        </p:txBody>
      </p:sp>
      <p:sp>
        <p:nvSpPr>
          <p:cNvPr id="6" name="Slide Number Placeholder 5"/>
          <p:cNvSpPr>
            <a:spLocks noGrp="1"/>
          </p:cNvSpPr>
          <p:nvPr>
            <p:ph type="sldNum" sz="quarter" idx="10"/>
          </p:nvPr>
        </p:nvSpPr>
        <p:spPr/>
        <p:txBody>
          <a:bodyPr/>
          <a:lstStyle/>
          <a:p>
            <a:fld id="{4749BECD-3273-4FE3-BD63-F549C359A7E1}" type="slidenum">
              <a:rPr lang="en-US" smtClean="0"/>
              <a:pPr/>
              <a:t>3</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054" y="5945636"/>
            <a:ext cx="1927074" cy="752519"/>
          </a:xfrm>
          <a:prstGeom prst="rect">
            <a:avLst/>
          </a:prstGeom>
        </p:spPr>
      </p:pic>
    </p:spTree>
    <p:extLst>
      <p:ext uri="{BB962C8B-B14F-4D97-AF65-F5344CB8AC3E}">
        <p14:creationId xmlns:p14="http://schemas.microsoft.com/office/powerpoint/2010/main" val="386468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LISC NYC Platform</a:t>
            </a:r>
            <a:endParaRPr lang="en-US" dirty="0"/>
          </a:p>
        </p:txBody>
      </p:sp>
      <p:sp>
        <p:nvSpPr>
          <p:cNvPr id="8" name="Text Placeholder 7"/>
          <p:cNvSpPr>
            <a:spLocks noGrp="1"/>
          </p:cNvSpPr>
          <p:nvPr>
            <p:ph type="body" sz="quarter" idx="12"/>
          </p:nvPr>
        </p:nvSpPr>
        <p:spPr>
          <a:xfrm>
            <a:off x="381000" y="2121640"/>
            <a:ext cx="3701562" cy="2965450"/>
          </a:xfrm>
        </p:spPr>
        <p:txBody>
          <a:bodyPr/>
          <a:lstStyle/>
          <a:p>
            <a:r>
              <a:rPr lang="en-US" dirty="0" smtClean="0"/>
              <a:t>LISC NYC’s platform consists of three pillars. They are backed </a:t>
            </a:r>
            <a:r>
              <a:rPr lang="en-US" dirty="0"/>
              <a:t>by intention and </a:t>
            </a:r>
            <a:r>
              <a:rPr lang="en-US" dirty="0" smtClean="0"/>
              <a:t>strategy and inform all of LISC NYC’s programmatic  and lending efforts.</a:t>
            </a:r>
            <a:endParaRPr lang="en-US" dirty="0">
              <a:latin typeface="Franklin Gothic Book" charset="0"/>
              <a:ea typeface="Franklin Gothic Book" charset="0"/>
              <a:cs typeface="Franklin Gothic Book" charset="0"/>
            </a:endParaRPr>
          </a:p>
        </p:txBody>
      </p:sp>
      <p:sp>
        <p:nvSpPr>
          <p:cNvPr id="9" name="Text Placeholder 8"/>
          <p:cNvSpPr>
            <a:spLocks noGrp="1"/>
          </p:cNvSpPr>
          <p:nvPr>
            <p:ph type="body" sz="quarter" idx="13"/>
          </p:nvPr>
        </p:nvSpPr>
        <p:spPr>
          <a:xfrm>
            <a:off x="4169818" y="2121639"/>
            <a:ext cx="2322635" cy="3867958"/>
          </a:xfrm>
          <a:solidFill>
            <a:srgbClr val="D3EBEC"/>
          </a:solidFill>
          <a:ln>
            <a:solidFill>
              <a:schemeClr val="bg2"/>
            </a:solidFill>
          </a:ln>
        </p:spPr>
        <p:txBody>
          <a:bodyPr/>
          <a:lstStyle/>
          <a:p>
            <a:pPr marL="342900" indent="-342900">
              <a:buAutoNum type="arabicPeriod"/>
            </a:pPr>
            <a:r>
              <a:rPr lang="en-US" sz="1800" u="sng" dirty="0" smtClean="0">
                <a:solidFill>
                  <a:srgbClr val="00A5DF"/>
                </a:solidFill>
                <a:latin typeface="Franklin Gothic Medium" charset="0"/>
              </a:rPr>
              <a:t>Radical Healing</a:t>
            </a:r>
            <a:endParaRPr lang="en-US" sz="1800" u="sng" dirty="0">
              <a:solidFill>
                <a:srgbClr val="00A5DF"/>
              </a:solidFill>
              <a:latin typeface="Franklin Gothic Medium" charset="0"/>
            </a:endParaRPr>
          </a:p>
          <a:p>
            <a:pPr marL="0" indent="0">
              <a:buNone/>
            </a:pPr>
            <a:r>
              <a:rPr lang="en-US" dirty="0" smtClean="0"/>
              <a:t/>
            </a:r>
            <a:br>
              <a:rPr lang="en-US" dirty="0" smtClean="0"/>
            </a:br>
            <a:r>
              <a:rPr lang="en-US" dirty="0" smtClean="0"/>
              <a:t>Examine and address underlying </a:t>
            </a:r>
            <a:r>
              <a:rPr lang="en-US" dirty="0"/>
              <a:t>assumptions </a:t>
            </a:r>
            <a:r>
              <a:rPr lang="en-US" dirty="0" smtClean="0"/>
              <a:t>that </a:t>
            </a:r>
            <a:r>
              <a:rPr lang="en-US" dirty="0"/>
              <a:t>perpetuate</a:t>
            </a:r>
            <a:r>
              <a:rPr lang="en-US" dirty="0" smtClean="0"/>
              <a:t> </a:t>
            </a:r>
            <a:r>
              <a:rPr lang="en-US" dirty="0"/>
              <a:t>bias and </a:t>
            </a:r>
            <a:r>
              <a:rPr lang="en-US" dirty="0" smtClean="0"/>
              <a:t>bigotry through:</a:t>
            </a:r>
          </a:p>
          <a:p>
            <a:r>
              <a:rPr lang="en-US" dirty="0" smtClean="0"/>
              <a:t>legislative and public policy advocacy; and</a:t>
            </a:r>
          </a:p>
          <a:p>
            <a:r>
              <a:rPr lang="en-US" dirty="0" smtClean="0"/>
              <a:t>engagement with cultural institutions (for example, through community arts and placemaking efforts).</a:t>
            </a:r>
          </a:p>
          <a:p>
            <a:endParaRPr lang="en-US" sz="1800" dirty="0">
              <a:solidFill>
                <a:srgbClr val="00A5DF"/>
              </a:solidFill>
              <a:latin typeface="Franklin Gothic Medium" charset="0"/>
            </a:endParaRPr>
          </a:p>
          <a:p>
            <a:pPr marL="0" indent="0">
              <a:buNone/>
            </a:pPr>
            <a:endParaRPr lang="en-US" dirty="0" smtClean="0"/>
          </a:p>
        </p:txBody>
      </p:sp>
      <p:sp>
        <p:nvSpPr>
          <p:cNvPr id="10" name="Text Placeholder 9"/>
          <p:cNvSpPr>
            <a:spLocks noGrp="1"/>
          </p:cNvSpPr>
          <p:nvPr>
            <p:ph type="body" sz="quarter" idx="14"/>
          </p:nvPr>
        </p:nvSpPr>
        <p:spPr>
          <a:xfrm>
            <a:off x="6665390" y="2144638"/>
            <a:ext cx="2576146" cy="3821960"/>
          </a:xfrm>
        </p:spPr>
        <p:txBody>
          <a:bodyPr/>
          <a:lstStyle/>
          <a:p>
            <a:pPr marL="0" indent="0" algn="ctr">
              <a:buNone/>
            </a:pPr>
            <a:r>
              <a:rPr lang="en-US" sz="1800" dirty="0" smtClean="0">
                <a:solidFill>
                  <a:srgbClr val="00A5DF"/>
                </a:solidFill>
                <a:latin typeface="Franklin Gothic Medium" charset="0"/>
                <a:ea typeface="Franklin Gothic Medium" charset="0"/>
                <a:cs typeface="Franklin Gothic Medium" charset="0"/>
              </a:rPr>
              <a:t>2. </a:t>
            </a:r>
            <a:r>
              <a:rPr lang="en-US" sz="1800" u="sng" dirty="0" smtClean="0">
                <a:solidFill>
                  <a:srgbClr val="00A5DF"/>
                </a:solidFill>
                <a:latin typeface="Franklin Gothic Medium" charset="0"/>
                <a:ea typeface="Franklin Gothic Medium" charset="0"/>
                <a:cs typeface="Franklin Gothic Medium" charset="0"/>
              </a:rPr>
              <a:t>Inclusive Economic Transformation </a:t>
            </a:r>
          </a:p>
          <a:p>
            <a:pPr marL="0" indent="0">
              <a:buNone/>
            </a:pPr>
            <a:r>
              <a:rPr lang="en-US" dirty="0" smtClean="0"/>
              <a:t>Prioritize </a:t>
            </a:r>
            <a:r>
              <a:rPr lang="en-US" dirty="0"/>
              <a:t>targeted investments </a:t>
            </a:r>
            <a:r>
              <a:rPr lang="en-US" dirty="0" smtClean="0"/>
              <a:t>in: </a:t>
            </a:r>
          </a:p>
          <a:p>
            <a:r>
              <a:rPr lang="en-US" dirty="0" smtClean="0"/>
              <a:t>public infrastructure;</a:t>
            </a:r>
          </a:p>
          <a:p>
            <a:r>
              <a:rPr lang="en-US" dirty="0" smtClean="0"/>
              <a:t>human talent;</a:t>
            </a:r>
          </a:p>
          <a:p>
            <a:r>
              <a:rPr lang="en-US" dirty="0"/>
              <a:t>i</a:t>
            </a:r>
            <a:r>
              <a:rPr lang="en-US" dirty="0" smtClean="0"/>
              <a:t>nnovation; </a:t>
            </a:r>
          </a:p>
          <a:p>
            <a:r>
              <a:rPr lang="en-US" dirty="0" smtClean="0"/>
              <a:t>diverse small businesses; and</a:t>
            </a:r>
          </a:p>
          <a:p>
            <a:r>
              <a:rPr lang="en-US" dirty="0"/>
              <a:t>i</a:t>
            </a:r>
            <a:r>
              <a:rPr lang="en-US" dirty="0" smtClean="0"/>
              <a:t>mpactful community </a:t>
            </a:r>
            <a:r>
              <a:rPr lang="en-US" dirty="0"/>
              <a:t>organizations.  </a:t>
            </a:r>
            <a:endParaRPr lang="en-US" sz="1800" dirty="0">
              <a:solidFill>
                <a:srgbClr val="00A5DF"/>
              </a:solidFill>
              <a:latin typeface="Franklin Gothic Medium" charset="0"/>
            </a:endParaRPr>
          </a:p>
        </p:txBody>
      </p:sp>
      <p:sp>
        <p:nvSpPr>
          <p:cNvPr id="11" name="Text Placeholder 10"/>
          <p:cNvSpPr>
            <a:spLocks noGrp="1"/>
          </p:cNvSpPr>
          <p:nvPr>
            <p:ph type="body" sz="quarter" idx="15"/>
          </p:nvPr>
        </p:nvSpPr>
        <p:spPr>
          <a:xfrm>
            <a:off x="9414474" y="2121639"/>
            <a:ext cx="2322635" cy="3821961"/>
          </a:xfrm>
          <a:solidFill>
            <a:srgbClr val="D3EBEC"/>
          </a:solidFill>
        </p:spPr>
        <p:txBody>
          <a:bodyPr/>
          <a:lstStyle/>
          <a:p>
            <a:pPr marL="0" indent="0" algn="ctr">
              <a:buNone/>
            </a:pPr>
            <a:r>
              <a:rPr lang="en-US" sz="1800" dirty="0" smtClean="0">
                <a:solidFill>
                  <a:srgbClr val="00A5DF"/>
                </a:solidFill>
                <a:latin typeface="Franklin Gothic Medium" charset="0"/>
                <a:ea typeface="Franklin Gothic Medium" charset="0"/>
                <a:cs typeface="Franklin Gothic Medium" charset="0"/>
              </a:rPr>
              <a:t>3. </a:t>
            </a:r>
            <a:r>
              <a:rPr lang="en-US" sz="1800" u="sng" dirty="0" smtClean="0">
                <a:solidFill>
                  <a:srgbClr val="00A5DF"/>
                </a:solidFill>
                <a:latin typeface="Franklin Gothic Medium" charset="0"/>
                <a:ea typeface="Franklin Gothic Medium" charset="0"/>
                <a:cs typeface="Franklin Gothic Medium" charset="0"/>
              </a:rPr>
              <a:t>Sustainable Wealth Generation  </a:t>
            </a:r>
          </a:p>
          <a:p>
            <a:pPr marL="0" indent="0">
              <a:buNone/>
            </a:pPr>
            <a:r>
              <a:rPr lang="en-US" dirty="0" smtClean="0"/>
              <a:t/>
            </a:r>
            <a:br>
              <a:rPr lang="en-US" dirty="0" smtClean="0"/>
            </a:br>
            <a:r>
              <a:rPr lang="en-US" dirty="0" smtClean="0"/>
              <a:t>Explore </a:t>
            </a:r>
            <a:r>
              <a:rPr lang="en-US" dirty="0"/>
              <a:t>and </a:t>
            </a:r>
            <a:r>
              <a:rPr lang="en-US" dirty="0" smtClean="0"/>
              <a:t>implement programs that support: </a:t>
            </a:r>
          </a:p>
          <a:p>
            <a:r>
              <a:rPr lang="en-US" dirty="0" smtClean="0"/>
              <a:t>entrepreneurship;</a:t>
            </a:r>
          </a:p>
          <a:p>
            <a:r>
              <a:rPr lang="en-US" dirty="0" smtClean="0"/>
              <a:t>ownership</a:t>
            </a:r>
            <a:r>
              <a:rPr lang="en-US" dirty="0"/>
              <a:t>;</a:t>
            </a:r>
            <a:endParaRPr lang="en-US" dirty="0" smtClean="0"/>
          </a:p>
          <a:p>
            <a:r>
              <a:rPr lang="en-US" dirty="0" smtClean="0"/>
              <a:t>career ladders; and</a:t>
            </a:r>
          </a:p>
          <a:p>
            <a:r>
              <a:rPr lang="en-US" dirty="0" smtClean="0"/>
              <a:t>financial mobility and wealth building in communities of color.</a:t>
            </a:r>
            <a:endParaRPr lang="en-US" dirty="0"/>
          </a:p>
        </p:txBody>
      </p:sp>
      <p:sp>
        <p:nvSpPr>
          <p:cNvPr id="3" name="Slide Number Placeholder 2"/>
          <p:cNvSpPr>
            <a:spLocks noGrp="1"/>
          </p:cNvSpPr>
          <p:nvPr>
            <p:ph type="sldNum" sz="quarter" idx="10"/>
          </p:nvPr>
        </p:nvSpPr>
        <p:spPr>
          <a:prstGeom prst="rect">
            <a:avLst/>
          </a:prstGeom>
        </p:spPr>
        <p:txBody>
          <a:bodyPr/>
          <a:lstStyle/>
          <a:p>
            <a:fld id="{4749BECD-3273-4FE3-BD63-F549C359A7E1}" type="slidenum">
              <a:rPr lang="en-US" smtClean="0"/>
              <a:pPr/>
              <a:t>4</a:t>
            </a:fld>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054" y="5945636"/>
            <a:ext cx="1927074" cy="752519"/>
          </a:xfrm>
          <a:prstGeom prst="rect">
            <a:avLst/>
          </a:prstGeom>
        </p:spPr>
      </p:pic>
    </p:spTree>
    <p:extLst>
      <p:ext uri="{BB962C8B-B14F-4D97-AF65-F5344CB8AC3E}">
        <p14:creationId xmlns:p14="http://schemas.microsoft.com/office/powerpoint/2010/main" val="1375251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latin typeface="Franklin Gothic Medium" panose="020B0603020102020204" pitchFamily="34" charset="0"/>
              </a:rPr>
              <a:t>LISC NYC Performance Snapshot YTD </a:t>
            </a:r>
            <a:r>
              <a:rPr lang="en-US" dirty="0" smtClean="0">
                <a:latin typeface="Franklin Gothic Medium" panose="020B0603020102020204" pitchFamily="34" charset="0"/>
              </a:rPr>
              <a:t>2020 </a:t>
            </a:r>
            <a:endParaRPr lang="en-US" dirty="0"/>
          </a:p>
        </p:txBody>
      </p:sp>
      <p:sp>
        <p:nvSpPr>
          <p:cNvPr id="8" name="Text Placeholder 7"/>
          <p:cNvSpPr>
            <a:spLocks noGrp="1"/>
          </p:cNvSpPr>
          <p:nvPr>
            <p:ph type="body" sz="quarter" idx="12"/>
          </p:nvPr>
        </p:nvSpPr>
        <p:spPr>
          <a:xfrm>
            <a:off x="381000" y="2920625"/>
            <a:ext cx="2514600" cy="2810666"/>
          </a:xfrm>
        </p:spPr>
        <p:txBody>
          <a:bodyPr>
            <a:normAutofit fontScale="92500" lnSpcReduction="20000"/>
          </a:bodyPr>
          <a:lstStyle/>
          <a:p>
            <a:pPr algn="ctr"/>
            <a:r>
              <a:rPr lang="en-US" sz="1700" u="sng" dirty="0" smtClean="0">
                <a:solidFill>
                  <a:srgbClr val="00A5DF"/>
                </a:solidFill>
                <a:latin typeface="Franklin Gothic Medium" charset="0"/>
                <a:ea typeface="Franklin Gothic Medium" charset="0"/>
                <a:cs typeface="Franklin Gothic Medium" charset="0"/>
              </a:rPr>
              <a:t>Rooted Responders</a:t>
            </a:r>
          </a:p>
          <a:p>
            <a:pPr marL="171450" indent="-171450">
              <a:buFont typeface="Arial" panose="020B0604020202020204" pitchFamily="34" charset="0"/>
              <a:buChar char="•"/>
            </a:pPr>
            <a:r>
              <a:rPr lang="en-US" dirty="0" smtClean="0">
                <a:latin typeface="Franklin Gothic Medium" charset="0"/>
                <a:ea typeface="Franklin Gothic Medium" charset="0"/>
                <a:cs typeface="Franklin Gothic Medium" charset="0"/>
              </a:rPr>
              <a:t>25 community-based organizations (CBO) partners surveyed and report published</a:t>
            </a:r>
          </a:p>
          <a:p>
            <a:pPr marL="171450" indent="-171450">
              <a:buFont typeface="Arial" panose="020B0604020202020204" pitchFamily="34" charset="0"/>
              <a:buChar char="•"/>
            </a:pPr>
            <a:r>
              <a:rPr lang="en-US" dirty="0" smtClean="0">
                <a:latin typeface="Franklin Gothic Medium" charset="0"/>
              </a:rPr>
              <a:t>3 CBO leaders &amp; Cashin Fellows featured in LISC NYC panel event addressing COVID pandemic &amp; racial justice</a:t>
            </a:r>
          </a:p>
          <a:p>
            <a:pPr marL="171450" indent="-171450">
              <a:buFont typeface="Arial" panose="020B0604020202020204" pitchFamily="34" charset="0"/>
              <a:buChar char="•"/>
            </a:pPr>
            <a:r>
              <a:rPr lang="en-US" dirty="0" smtClean="0">
                <a:latin typeface="Franklin Gothic Medium" charset="0"/>
              </a:rPr>
              <a:t>Partnerships fostered between CBOs and food- rescue nonprofit</a:t>
            </a:r>
            <a:endParaRPr lang="en-US" dirty="0">
              <a:latin typeface="Franklin Gothic Book" panose="020B0503020102020204" pitchFamily="34" charset="0"/>
            </a:endParaRPr>
          </a:p>
        </p:txBody>
      </p:sp>
      <p:sp>
        <p:nvSpPr>
          <p:cNvPr id="9" name="Text Placeholder 8"/>
          <p:cNvSpPr>
            <a:spLocks noGrp="1"/>
          </p:cNvSpPr>
          <p:nvPr>
            <p:ph type="body" sz="quarter" idx="13"/>
          </p:nvPr>
        </p:nvSpPr>
        <p:spPr>
          <a:xfrm>
            <a:off x="3396342" y="2913019"/>
            <a:ext cx="2529115" cy="2810666"/>
          </a:xfrm>
        </p:spPr>
        <p:txBody>
          <a:bodyPr/>
          <a:lstStyle/>
          <a:p>
            <a:pPr algn="ctr"/>
            <a:r>
              <a:rPr lang="en-US" u="sng" dirty="0" smtClean="0">
                <a:solidFill>
                  <a:srgbClr val="00A5DF"/>
                </a:solidFill>
                <a:latin typeface="Franklin Gothic Medium" charset="0"/>
                <a:ea typeface="Franklin Gothic Medium" charset="0"/>
                <a:cs typeface="Franklin Gothic Medium" charset="0"/>
              </a:rPr>
              <a:t>Community-Based Partner Capacity Building</a:t>
            </a:r>
            <a:endParaRPr lang="en-US" u="sng" dirty="0">
              <a:solidFill>
                <a:srgbClr val="00A5DF"/>
              </a:solidFill>
              <a:latin typeface="Franklin Gothic Medium" charset="0"/>
              <a:ea typeface="Franklin Gothic Medium" charset="0"/>
              <a:cs typeface="Franklin Gothic Medium" charset="0"/>
            </a:endParaRPr>
          </a:p>
          <a:p>
            <a:pPr marL="171450" indent="-171450">
              <a:buFont typeface="Arial" panose="020B0604020202020204" pitchFamily="34" charset="0"/>
              <a:buChar char="•"/>
            </a:pPr>
            <a:r>
              <a:rPr lang="en-US" sz="1500" dirty="0" smtClean="0">
                <a:latin typeface="Franklin Gothic Medium" panose="020B0603020102020204" pitchFamily="34" charset="0"/>
                <a:ea typeface="Franklin Gothic Medium" charset="0"/>
                <a:cs typeface="Franklin Gothic Medium" charset="0"/>
              </a:rPr>
              <a:t>$500,000 in federal        HUD Section 4 funding awarded to 14 CBOs</a:t>
            </a:r>
          </a:p>
          <a:p>
            <a:pPr marL="171450" indent="-171450">
              <a:buFont typeface="Arial" panose="020B0604020202020204" pitchFamily="34" charset="0"/>
              <a:buChar char="•"/>
            </a:pPr>
            <a:r>
              <a:rPr lang="en-US" sz="1500" dirty="0" smtClean="0">
                <a:latin typeface="Franklin Gothic Medium" panose="020B0603020102020204" pitchFamily="34" charset="0"/>
              </a:rPr>
              <a:t>8 AmeriCorps members awarded to 7 CBOs</a:t>
            </a:r>
            <a:endParaRPr lang="en-US" sz="1500" dirty="0">
              <a:latin typeface="Franklin Gothic Medium" panose="020B0603020102020204" pitchFamily="34" charset="0"/>
            </a:endParaRPr>
          </a:p>
          <a:p>
            <a:endParaRPr lang="en-US" dirty="0"/>
          </a:p>
        </p:txBody>
      </p:sp>
      <p:sp>
        <p:nvSpPr>
          <p:cNvPr id="10" name="Text Placeholder 9"/>
          <p:cNvSpPr>
            <a:spLocks noGrp="1"/>
          </p:cNvSpPr>
          <p:nvPr>
            <p:ph type="body" sz="quarter" idx="14"/>
          </p:nvPr>
        </p:nvSpPr>
        <p:spPr>
          <a:xfrm>
            <a:off x="6411686" y="2910870"/>
            <a:ext cx="2529114" cy="2810666"/>
          </a:xfrm>
        </p:spPr>
        <p:txBody>
          <a:bodyPr>
            <a:normAutofit lnSpcReduction="10000"/>
          </a:bodyPr>
          <a:lstStyle/>
          <a:p>
            <a:pPr algn="ctr"/>
            <a:r>
              <a:rPr lang="en-US" u="sng" dirty="0" smtClean="0">
                <a:solidFill>
                  <a:srgbClr val="00A5DF"/>
                </a:solidFill>
                <a:latin typeface="Franklin Gothic Medium" charset="0"/>
                <a:ea typeface="Franklin Gothic Medium" charset="0"/>
                <a:cs typeface="Franklin Gothic Medium" charset="0"/>
              </a:rPr>
              <a:t>Capital Deployment Activity </a:t>
            </a:r>
          </a:p>
          <a:p>
            <a:pPr marL="285750" indent="-285750">
              <a:buFont typeface="Arial" panose="020B0604020202020204" pitchFamily="34" charset="0"/>
              <a:buChar char="•"/>
            </a:pPr>
            <a:r>
              <a:rPr lang="en-US" sz="1500" dirty="0" smtClean="0">
                <a:latin typeface="Franklin Gothic Medium" charset="0"/>
                <a:ea typeface="Franklin Gothic Medium" charset="0"/>
                <a:cs typeface="Franklin Gothic Medium" charset="0"/>
              </a:rPr>
              <a:t>$3 million in LISC and federal PPP loans </a:t>
            </a:r>
          </a:p>
          <a:p>
            <a:pPr marL="285750" indent="-285750">
              <a:buFont typeface="Arial" panose="020B0604020202020204" pitchFamily="34" charset="0"/>
              <a:buChar char="•"/>
            </a:pPr>
            <a:r>
              <a:rPr lang="en-US" sz="1500" dirty="0" smtClean="0">
                <a:latin typeface="Franklin Gothic Medium" charset="0"/>
                <a:ea typeface="Franklin Gothic Medium" charset="0"/>
                <a:cs typeface="Franklin Gothic Medium" charset="0"/>
              </a:rPr>
              <a:t>$3.2 million in small business relief grants </a:t>
            </a:r>
          </a:p>
          <a:p>
            <a:pPr marL="285750" indent="-285750">
              <a:buFont typeface="Arial" panose="020B0604020202020204" pitchFamily="34" charset="0"/>
              <a:buChar char="•"/>
            </a:pPr>
            <a:r>
              <a:rPr lang="en-US" sz="1500" dirty="0" smtClean="0">
                <a:latin typeface="Franklin Gothic Medium" charset="0"/>
                <a:ea typeface="Franklin Gothic Medium" charset="0"/>
                <a:cs typeface="Franklin Gothic Medium" charset="0"/>
              </a:rPr>
              <a:t>$292,000 in grants to CBOs for small business technical assistance</a:t>
            </a:r>
          </a:p>
          <a:p>
            <a:pPr marL="285750" indent="-285750">
              <a:buFont typeface="Arial" panose="020B0604020202020204" pitchFamily="34" charset="0"/>
              <a:buChar char="•"/>
            </a:pPr>
            <a:r>
              <a:rPr lang="en-US" sz="1500" dirty="0" smtClean="0">
                <a:latin typeface="Franklin Gothic Medium" charset="0"/>
                <a:ea typeface="Franklin Gothic Medium" charset="0"/>
                <a:cs typeface="Franklin Gothic Medium" charset="0"/>
              </a:rPr>
              <a:t>$250,000 in other grants to CBOs</a:t>
            </a:r>
            <a:endParaRPr lang="en-US" sz="1500" dirty="0"/>
          </a:p>
        </p:txBody>
      </p:sp>
      <p:sp>
        <p:nvSpPr>
          <p:cNvPr id="6" name="Slide Number Placeholder 5"/>
          <p:cNvSpPr>
            <a:spLocks noGrp="1"/>
          </p:cNvSpPr>
          <p:nvPr>
            <p:ph type="sldNum" sz="quarter" idx="10"/>
          </p:nvPr>
        </p:nvSpPr>
        <p:spPr/>
        <p:txBody>
          <a:bodyPr/>
          <a:lstStyle/>
          <a:p>
            <a:fld id="{4749BECD-3273-4FE3-BD63-F549C359A7E1}" type="slidenum">
              <a:rPr lang="en-US" smtClean="0"/>
              <a:pPr/>
              <a:t>5</a:t>
            </a:fld>
            <a:endParaRPr lang="en-US" dirty="0"/>
          </a:p>
        </p:txBody>
      </p:sp>
      <p:sp>
        <p:nvSpPr>
          <p:cNvPr id="11" name="Text Placeholder 10"/>
          <p:cNvSpPr>
            <a:spLocks noGrp="1"/>
          </p:cNvSpPr>
          <p:nvPr>
            <p:ph type="body" sz="quarter" idx="15"/>
          </p:nvPr>
        </p:nvSpPr>
        <p:spPr>
          <a:xfrm>
            <a:off x="9427027" y="2910870"/>
            <a:ext cx="2487881" cy="3034766"/>
          </a:xfrm>
        </p:spPr>
        <p:txBody>
          <a:bodyPr>
            <a:normAutofit lnSpcReduction="10000"/>
          </a:bodyPr>
          <a:lstStyle/>
          <a:p>
            <a:pPr algn="ctr"/>
            <a:r>
              <a:rPr lang="en-US" u="sng" dirty="0" smtClean="0">
                <a:solidFill>
                  <a:srgbClr val="00A5DF"/>
                </a:solidFill>
                <a:latin typeface="Franklin Gothic Medium" charset="0"/>
                <a:ea typeface="Franklin Gothic Medium" charset="0"/>
                <a:cs typeface="Franklin Gothic Medium" charset="0"/>
              </a:rPr>
              <a:t>Programs</a:t>
            </a:r>
          </a:p>
          <a:p>
            <a:r>
              <a:rPr lang="en-US" sz="1200" dirty="0" smtClean="0">
                <a:latin typeface="Franklin Gothic Medium" charset="0"/>
                <a:ea typeface="Franklin Gothic Medium" charset="0"/>
                <a:cs typeface="Franklin Gothic Medium" charset="0"/>
              </a:rPr>
              <a:t> </a:t>
            </a:r>
          </a:p>
          <a:p>
            <a:pPr marL="285750" indent="-285750">
              <a:buFont typeface="Arial" panose="020B0604020202020204" pitchFamily="34" charset="0"/>
              <a:buChar char="•"/>
            </a:pPr>
            <a:r>
              <a:rPr lang="en-US" sz="1500" dirty="0" smtClean="0">
                <a:latin typeface="Franklin Gothic Medium" panose="020B0603020102020204" pitchFamily="34" charset="0"/>
              </a:rPr>
              <a:t>Commercial Corridors</a:t>
            </a:r>
            <a:endParaRPr lang="en-US" sz="1500" dirty="0">
              <a:latin typeface="Franklin Gothic Medium" panose="020B0603020102020204" pitchFamily="34" charset="0"/>
            </a:endParaRPr>
          </a:p>
          <a:p>
            <a:pPr marL="285750" indent="-285750">
              <a:buFont typeface="Arial" panose="020B0604020202020204" pitchFamily="34" charset="0"/>
              <a:buChar char="•"/>
            </a:pPr>
            <a:r>
              <a:rPr lang="en-US" sz="1500" dirty="0" smtClean="0">
                <a:latin typeface="Franklin Gothic Medium" panose="020B0603020102020204" pitchFamily="34" charset="0"/>
              </a:rPr>
              <a:t>Small Business Relief (Technical Assistance)</a:t>
            </a:r>
          </a:p>
          <a:p>
            <a:pPr marL="285750" indent="-285750">
              <a:buFont typeface="Arial" panose="020B0604020202020204" pitchFamily="34" charset="0"/>
              <a:buChar char="•"/>
            </a:pPr>
            <a:r>
              <a:rPr lang="en-US" sz="1500" dirty="0" smtClean="0">
                <a:latin typeface="Franklin Gothic Medium" panose="020B0603020102020204" pitchFamily="34" charset="0"/>
              </a:rPr>
              <a:t>Financial Opportunity Centers </a:t>
            </a:r>
          </a:p>
          <a:p>
            <a:pPr marL="285750" indent="-285750">
              <a:buFont typeface="Arial" panose="020B0604020202020204" pitchFamily="34" charset="0"/>
              <a:buChar char="•"/>
            </a:pPr>
            <a:r>
              <a:rPr lang="en-US" sz="1500" dirty="0" smtClean="0">
                <a:latin typeface="Franklin Gothic Medium" panose="020B0603020102020204" pitchFamily="34" charset="0"/>
              </a:rPr>
              <a:t>Health Equity </a:t>
            </a:r>
          </a:p>
          <a:p>
            <a:pPr marL="285750" indent="-285750">
              <a:buFont typeface="Arial" panose="020B0604020202020204" pitchFamily="34" charset="0"/>
              <a:buChar char="•"/>
            </a:pPr>
            <a:r>
              <a:rPr lang="en-US" sz="1500" dirty="0" smtClean="0">
                <a:latin typeface="Franklin Gothic Medium" panose="020B0603020102020204" pitchFamily="34" charset="0"/>
              </a:rPr>
              <a:t>New York Land Opportunity Program (NYLOP)</a:t>
            </a:r>
          </a:p>
          <a:p>
            <a:pPr marL="285750" indent="-285750">
              <a:buFont typeface="Arial" panose="020B0604020202020204" pitchFamily="34" charset="0"/>
              <a:buChar char="•"/>
            </a:pPr>
            <a:endParaRPr lang="en-US" b="1" dirty="0"/>
          </a:p>
        </p:txBody>
      </p:sp>
      <p:graphicFrame>
        <p:nvGraphicFramePr>
          <p:cNvPr id="12" name="Content Placeholder 34"/>
          <p:cNvGraphicFramePr>
            <a:graphicFrameLocks/>
          </p:cNvGraphicFramePr>
          <p:nvPr>
            <p:extLst>
              <p:ext uri="{D42A27DB-BD31-4B8C-83A1-F6EECF244321}">
                <p14:modId xmlns:p14="http://schemas.microsoft.com/office/powerpoint/2010/main" val="1555724885"/>
              </p:ext>
            </p:extLst>
          </p:nvPr>
        </p:nvGraphicFramePr>
        <p:xfrm>
          <a:off x="3303579" y="632047"/>
          <a:ext cx="9047305" cy="1974574"/>
        </p:xfrm>
        <a:graphic>
          <a:graphicData uri="http://schemas.openxmlformats.org/drawingml/2006/chart">
            <c:chart xmlns:c="http://schemas.openxmlformats.org/drawingml/2006/chart" xmlns:r="http://schemas.openxmlformats.org/officeDocument/2006/relationships" r:id="rId2"/>
          </a:graphicData>
        </a:graphic>
      </p:graphicFrame>
      <p:sp>
        <p:nvSpPr>
          <p:cNvPr id="13" name="Content Placeholder 5"/>
          <p:cNvSpPr txBox="1">
            <a:spLocks/>
          </p:cNvSpPr>
          <p:nvPr/>
        </p:nvSpPr>
        <p:spPr>
          <a:xfrm>
            <a:off x="381000" y="1459682"/>
            <a:ext cx="2514600" cy="31674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Franklin Gothic Book" panose="020B05030201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Franklin Gothic Book" panose="020B05030201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Franklin Gothic Book" panose="020B05030201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Franklin Gothic Book" panose="020B05030201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latin typeface="Franklin Gothic Medium" charset="0"/>
                <a:ea typeface="Franklin Gothic Medium" charset="0"/>
                <a:cs typeface="Franklin Gothic Medium" charset="0"/>
              </a:rPr>
              <a:t>$7.3 million invested</a:t>
            </a:r>
            <a:endParaRPr lang="en-US" sz="1800" dirty="0">
              <a:latin typeface="Franklin Gothic Medium" charset="0"/>
              <a:ea typeface="Franklin Gothic Medium" charset="0"/>
              <a:cs typeface="Franklin Gothic Medium" charset="0"/>
            </a:endParaRPr>
          </a:p>
        </p:txBody>
      </p:sp>
      <p:sp>
        <p:nvSpPr>
          <p:cNvPr id="14" name="Content Placeholder 7"/>
          <p:cNvSpPr txBox="1">
            <a:spLocks/>
          </p:cNvSpPr>
          <p:nvPr/>
        </p:nvSpPr>
        <p:spPr>
          <a:xfrm>
            <a:off x="380999" y="2082049"/>
            <a:ext cx="2807043" cy="4572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latin typeface="Franklin Gothic Medium" charset="0"/>
                <a:ea typeface="Franklin Gothic Medium" charset="0"/>
                <a:cs typeface="Franklin Gothic Medium" charset="0"/>
              </a:rPr>
              <a:t>$118 million leveraged</a:t>
            </a:r>
            <a:endParaRPr lang="en-US" sz="1800" dirty="0">
              <a:latin typeface="Franklin Gothic Medium" charset="0"/>
              <a:ea typeface="Franklin Gothic Medium" charset="0"/>
              <a:cs typeface="Franklin Gothic Medium"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054" y="5945636"/>
            <a:ext cx="1927074" cy="752519"/>
          </a:xfrm>
          <a:prstGeom prst="rect">
            <a:avLst/>
          </a:prstGeom>
        </p:spPr>
      </p:pic>
    </p:spTree>
    <p:extLst>
      <p:ext uri="{BB962C8B-B14F-4D97-AF65-F5344CB8AC3E}">
        <p14:creationId xmlns:p14="http://schemas.microsoft.com/office/powerpoint/2010/main" val="2652782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75761"/>
            <a:ext cx="11430000" cy="788620"/>
          </a:xfrm>
        </p:spPr>
        <p:txBody>
          <a:bodyPr/>
          <a:lstStyle/>
          <a:p>
            <a:r>
              <a:rPr lang="en-US" dirty="0" smtClean="0"/>
              <a:t>LISC NYC’s Reach</a:t>
            </a:r>
            <a:endParaRPr lang="en-US" dirty="0"/>
          </a:p>
        </p:txBody>
      </p:sp>
      <p:sp>
        <p:nvSpPr>
          <p:cNvPr id="3" name="Text Placeholder 2"/>
          <p:cNvSpPr>
            <a:spLocks noGrp="1"/>
          </p:cNvSpPr>
          <p:nvPr>
            <p:ph type="body" sz="quarter" idx="12"/>
          </p:nvPr>
        </p:nvSpPr>
        <p:spPr>
          <a:xfrm>
            <a:off x="381000" y="2121639"/>
            <a:ext cx="3429000" cy="3932319"/>
          </a:xfrm>
        </p:spPr>
        <p:txBody>
          <a:bodyPr/>
          <a:lstStyle/>
          <a:p>
            <a:r>
              <a:rPr lang="en-US" dirty="0" smtClean="0">
                <a:solidFill>
                  <a:schemeClr val="tx1"/>
                </a:solidFill>
              </a:rPr>
              <a:t>Key Partners</a:t>
            </a:r>
            <a:endParaRPr lang="en-US" dirty="0">
              <a:solidFill>
                <a:schemeClr val="tx1"/>
              </a:solidFill>
            </a:endParaRPr>
          </a:p>
          <a:p>
            <a:r>
              <a:rPr lang="en-US" sz="1600" dirty="0" smtClean="0">
                <a:latin typeface="Franklin Gothic Medium" panose="020B0603020102020204" pitchFamily="34" charset="0"/>
                <a:ea typeface="Franklin Gothic Book" charset="0"/>
                <a:cs typeface="Franklin Gothic Book" charset="0"/>
              </a:rPr>
              <a:t>Our </a:t>
            </a:r>
            <a:r>
              <a:rPr lang="en-US" sz="1600" dirty="0">
                <a:latin typeface="Franklin Gothic Medium" panose="020B0603020102020204" pitchFamily="34" charset="0"/>
                <a:ea typeface="Franklin Gothic Book" charset="0"/>
                <a:cs typeface="Franklin Gothic Book" charset="0"/>
              </a:rPr>
              <a:t>network </a:t>
            </a:r>
            <a:r>
              <a:rPr lang="en-US" sz="1600" dirty="0" smtClean="0">
                <a:latin typeface="Franklin Gothic Medium" panose="020B0603020102020204" pitchFamily="34" charset="0"/>
                <a:ea typeface="Franklin Gothic Book" charset="0"/>
                <a:cs typeface="Franklin Gothic Book" charset="0"/>
              </a:rPr>
              <a:t>includes community-based </a:t>
            </a:r>
            <a:r>
              <a:rPr lang="en-US" sz="1600" dirty="0">
                <a:latin typeface="Franklin Gothic Medium" panose="020B0603020102020204" pitchFamily="34" charset="0"/>
                <a:ea typeface="Franklin Gothic Book" charset="0"/>
                <a:cs typeface="Franklin Gothic Book" charset="0"/>
              </a:rPr>
              <a:t>nonprofits, </a:t>
            </a:r>
            <a:r>
              <a:rPr lang="en-US" sz="1600" dirty="0" smtClean="0">
                <a:latin typeface="Franklin Gothic Medium" panose="020B0603020102020204" pitchFamily="34" charset="0"/>
                <a:ea typeface="Franklin Gothic Book" charset="0"/>
                <a:cs typeface="Franklin Gothic Book" charset="0"/>
              </a:rPr>
              <a:t>businesses, </a:t>
            </a:r>
            <a:r>
              <a:rPr lang="en-US" sz="1600" dirty="0">
                <a:latin typeface="Franklin Gothic Medium" panose="020B0603020102020204" pitchFamily="34" charset="0"/>
                <a:ea typeface="Franklin Gothic Book" charset="0"/>
                <a:cs typeface="Franklin Gothic Book" charset="0"/>
              </a:rPr>
              <a:t>and government agencies </a:t>
            </a:r>
            <a:r>
              <a:rPr lang="en-US" sz="1600" dirty="0" smtClean="0">
                <a:latin typeface="Franklin Gothic Medium" panose="020B0603020102020204" pitchFamily="34" charset="0"/>
                <a:ea typeface="Franklin Gothic Book" charset="0"/>
                <a:cs typeface="Franklin Gothic Book" charset="0"/>
              </a:rPr>
              <a:t>in the New York City Area  </a:t>
            </a:r>
            <a:r>
              <a:rPr lang="en-US" dirty="0">
                <a:solidFill>
                  <a:schemeClr val="tx1"/>
                </a:solidFill>
              </a:rPr>
              <a:t/>
            </a:r>
            <a:br>
              <a:rPr lang="en-US" dirty="0">
                <a:solidFill>
                  <a:schemeClr val="tx1"/>
                </a:solidFill>
              </a:rPr>
            </a:br>
            <a:r>
              <a:rPr lang="en-US" dirty="0" smtClean="0">
                <a:solidFill>
                  <a:schemeClr val="tx1"/>
                </a:solidFill>
              </a:rPr>
              <a:t> </a:t>
            </a:r>
            <a:endParaRPr lang="en-US" sz="1600" dirty="0">
              <a:solidFill>
                <a:srgbClr val="00A5DF"/>
              </a:solidFill>
              <a:latin typeface="Franklin Gothic Book" charset="0"/>
              <a:ea typeface="Franklin Gothic Book" charset="0"/>
              <a:cs typeface="Franklin Gothic Book" charset="0"/>
            </a:endParaRPr>
          </a:p>
          <a:p>
            <a:endParaRPr lang="en-US" dirty="0">
              <a:solidFill>
                <a:srgbClr val="2EB1D1"/>
              </a:solidFill>
            </a:endParaRPr>
          </a:p>
          <a:p>
            <a:endParaRPr lang="en-US" dirty="0">
              <a:solidFill>
                <a:srgbClr val="2EB1D1"/>
              </a:solidFill>
            </a:endParaRPr>
          </a:p>
          <a:p>
            <a:endParaRPr lang="en-US" dirty="0"/>
          </a:p>
        </p:txBody>
      </p:sp>
      <p:sp>
        <p:nvSpPr>
          <p:cNvPr id="7" name="Slide Number Placeholder 6"/>
          <p:cNvSpPr>
            <a:spLocks noGrp="1"/>
          </p:cNvSpPr>
          <p:nvPr>
            <p:ph type="sldNum" sz="quarter" idx="10"/>
          </p:nvPr>
        </p:nvSpPr>
        <p:spPr/>
        <p:txBody>
          <a:bodyPr/>
          <a:lstStyle/>
          <a:p>
            <a:fld id="{4749BECD-3273-4FE3-BD63-F549C359A7E1}" type="slidenum">
              <a:rPr lang="en-US" smtClean="0"/>
              <a:pPr/>
              <a:t>6</a:t>
            </a:fld>
            <a:endParaRPr lang="en-US" dirty="0"/>
          </a:p>
        </p:txBody>
      </p:sp>
      <p:sp>
        <p:nvSpPr>
          <p:cNvPr id="9" name="Text Placeholder 8"/>
          <p:cNvSpPr>
            <a:spLocks noGrp="1"/>
          </p:cNvSpPr>
          <p:nvPr>
            <p:ph type="body" sz="quarter" idx="13"/>
          </p:nvPr>
        </p:nvSpPr>
        <p:spPr>
          <a:xfrm>
            <a:off x="3974125" y="2265920"/>
            <a:ext cx="2713000" cy="3404516"/>
          </a:xfrm>
        </p:spPr>
        <p:txBody>
          <a:bodyPr/>
          <a:lstStyle/>
          <a:p>
            <a:pPr marL="0" marR="909955" indent="0">
              <a:spcBef>
                <a:spcPts val="400"/>
              </a:spcBef>
              <a:buNone/>
            </a:pPr>
            <a:r>
              <a:rPr lang="en-US" spc="-5" dirty="0" smtClean="0">
                <a:solidFill>
                  <a:srgbClr val="011322"/>
                </a:solidFill>
                <a:latin typeface="Franklin Gothic Book"/>
                <a:cs typeface="Franklin Gothic Book"/>
              </a:rPr>
              <a:t> </a:t>
            </a:r>
          </a:p>
          <a:p>
            <a:pPr marL="0" marR="909955" indent="0">
              <a:spcBef>
                <a:spcPts val="400"/>
              </a:spcBef>
              <a:buNone/>
            </a:pPr>
            <a:r>
              <a:rPr lang="en-US" u="sng" spc="-5" dirty="0" smtClean="0">
                <a:solidFill>
                  <a:srgbClr val="011322"/>
                </a:solidFill>
                <a:latin typeface="Franklin Gothic Medium" panose="020B0603020102020204" pitchFamily="34" charset="0"/>
                <a:cs typeface="Franklin Gothic Book"/>
              </a:rPr>
              <a:t>New Funders</a:t>
            </a:r>
            <a:r>
              <a:rPr lang="en-US" spc="-5" dirty="0" smtClean="0">
                <a:solidFill>
                  <a:srgbClr val="011322"/>
                </a:solidFill>
                <a:latin typeface="Franklin Gothic Book"/>
                <a:cs typeface="Franklin Gothic Book"/>
              </a:rPr>
              <a:t>:</a:t>
            </a:r>
          </a:p>
          <a:p>
            <a:pPr marL="0" marR="909955" indent="0">
              <a:spcBef>
                <a:spcPts val="400"/>
              </a:spcBef>
              <a:buNone/>
            </a:pPr>
            <a:endParaRPr lang="en-US" spc="-5" dirty="0" smtClean="0">
              <a:solidFill>
                <a:srgbClr val="011322"/>
              </a:solidFill>
              <a:latin typeface="Franklin Gothic Book"/>
              <a:cs typeface="Franklin Gothic Book"/>
            </a:endParaRPr>
          </a:p>
          <a:p>
            <a:pPr marR="909955">
              <a:spcBef>
                <a:spcPts val="400"/>
              </a:spcBef>
            </a:pPr>
            <a:r>
              <a:rPr lang="en-US" sz="1500" spc="-5" dirty="0" smtClean="0">
                <a:solidFill>
                  <a:srgbClr val="011322"/>
                </a:solidFill>
                <a:latin typeface="Franklin Gothic Book"/>
                <a:cs typeface="Franklin Gothic Book"/>
              </a:rPr>
              <a:t>Macquarie Group</a:t>
            </a:r>
            <a:br>
              <a:rPr lang="en-US" sz="1500" spc="-5" dirty="0" smtClean="0">
                <a:solidFill>
                  <a:srgbClr val="011322"/>
                </a:solidFill>
                <a:latin typeface="Franklin Gothic Book"/>
                <a:cs typeface="Franklin Gothic Book"/>
              </a:rPr>
            </a:br>
            <a:endParaRPr lang="en-US" sz="1500" spc="-5" dirty="0" smtClean="0">
              <a:solidFill>
                <a:srgbClr val="011322"/>
              </a:solidFill>
              <a:latin typeface="Franklin Gothic Book"/>
              <a:cs typeface="Franklin Gothic Book"/>
            </a:endParaRPr>
          </a:p>
          <a:p>
            <a:pPr marR="909955">
              <a:spcBef>
                <a:spcPts val="400"/>
              </a:spcBef>
            </a:pPr>
            <a:r>
              <a:rPr lang="en-US" sz="1500" spc="-5" dirty="0" smtClean="0">
                <a:solidFill>
                  <a:srgbClr val="011322"/>
                </a:solidFill>
                <a:latin typeface="Franklin Gothic Book"/>
                <a:cs typeface="Franklin Gothic Book"/>
              </a:rPr>
              <a:t>Two Sigma Investments</a:t>
            </a:r>
            <a:br>
              <a:rPr lang="en-US" sz="1500" spc="-5" dirty="0" smtClean="0">
                <a:solidFill>
                  <a:srgbClr val="011322"/>
                </a:solidFill>
                <a:latin typeface="Franklin Gothic Book"/>
                <a:cs typeface="Franklin Gothic Book"/>
              </a:rPr>
            </a:br>
            <a:endParaRPr lang="en-US" sz="1500" spc="-5" dirty="0" smtClean="0">
              <a:solidFill>
                <a:srgbClr val="011322"/>
              </a:solidFill>
              <a:latin typeface="Franklin Gothic Book"/>
              <a:cs typeface="Franklin Gothic Book"/>
            </a:endParaRPr>
          </a:p>
          <a:p>
            <a:pPr marR="909955">
              <a:spcBef>
                <a:spcPts val="400"/>
              </a:spcBef>
            </a:pPr>
            <a:r>
              <a:rPr lang="en-US" sz="1500" spc="-5" dirty="0" smtClean="0">
                <a:solidFill>
                  <a:srgbClr val="011322"/>
                </a:solidFill>
                <a:latin typeface="Franklin Gothic Book"/>
                <a:cs typeface="Franklin Gothic Book"/>
              </a:rPr>
              <a:t>Anthem Foundation</a:t>
            </a:r>
            <a:br>
              <a:rPr lang="en-US" sz="1500" spc="-5" dirty="0" smtClean="0">
                <a:solidFill>
                  <a:srgbClr val="011322"/>
                </a:solidFill>
                <a:latin typeface="Franklin Gothic Book"/>
                <a:cs typeface="Franklin Gothic Book"/>
              </a:rPr>
            </a:br>
            <a:endParaRPr lang="en-US" sz="1500" spc="-5" dirty="0" smtClean="0">
              <a:solidFill>
                <a:srgbClr val="011322"/>
              </a:solidFill>
              <a:latin typeface="Franklin Gothic Book"/>
              <a:cs typeface="Franklin Gothic Book"/>
            </a:endParaRPr>
          </a:p>
          <a:p>
            <a:pPr marR="909955">
              <a:spcBef>
                <a:spcPts val="400"/>
              </a:spcBef>
            </a:pPr>
            <a:r>
              <a:rPr lang="en-US" sz="1500" spc="-5" dirty="0" smtClean="0">
                <a:solidFill>
                  <a:srgbClr val="011322"/>
                </a:solidFill>
                <a:latin typeface="Franklin Gothic Book"/>
                <a:cs typeface="Franklin Gothic Book"/>
              </a:rPr>
              <a:t>Momentum Fund</a:t>
            </a:r>
          </a:p>
        </p:txBody>
      </p:sp>
      <p:sp>
        <p:nvSpPr>
          <p:cNvPr id="10" name="Text Placeholder 9"/>
          <p:cNvSpPr>
            <a:spLocks noGrp="1"/>
          </p:cNvSpPr>
          <p:nvPr>
            <p:ph type="body" sz="quarter" idx="14"/>
          </p:nvPr>
        </p:nvSpPr>
        <p:spPr>
          <a:xfrm>
            <a:off x="6050925" y="2235989"/>
            <a:ext cx="2314908" cy="3596471"/>
          </a:xfrm>
        </p:spPr>
        <p:txBody>
          <a:bodyPr/>
          <a:lstStyle/>
          <a:p>
            <a:pPr marL="0" marR="681990" indent="0">
              <a:spcBef>
                <a:spcPts val="400"/>
              </a:spcBef>
              <a:buNone/>
            </a:pPr>
            <a:endParaRPr lang="en-US" u="sng" dirty="0" smtClean="0">
              <a:solidFill>
                <a:srgbClr val="011322"/>
              </a:solidFill>
              <a:latin typeface="Franklin Gothic Medium" panose="020B0603020102020204" pitchFamily="34" charset="0"/>
              <a:cs typeface="Franklin Gothic Book"/>
            </a:endParaRPr>
          </a:p>
          <a:p>
            <a:pPr marL="0" marR="681990" indent="0">
              <a:spcBef>
                <a:spcPts val="400"/>
              </a:spcBef>
              <a:buNone/>
            </a:pPr>
            <a:r>
              <a:rPr lang="en-US" u="sng" dirty="0" smtClean="0">
                <a:solidFill>
                  <a:srgbClr val="011322"/>
                </a:solidFill>
                <a:latin typeface="Franklin Gothic Medium" panose="020B0603020102020204" pitchFamily="34" charset="0"/>
                <a:cs typeface="Franklin Gothic Book"/>
              </a:rPr>
              <a:t>Nonprofits</a:t>
            </a:r>
            <a:r>
              <a:rPr lang="en-US" dirty="0" smtClean="0">
                <a:solidFill>
                  <a:srgbClr val="011322"/>
                </a:solidFill>
                <a:latin typeface="Franklin Gothic Book"/>
                <a:cs typeface="Franklin Gothic Book"/>
              </a:rPr>
              <a:t>:</a:t>
            </a:r>
            <a:endParaRPr lang="en-US" sz="1400" dirty="0" smtClean="0">
              <a:solidFill>
                <a:srgbClr val="011322"/>
              </a:solidFill>
              <a:latin typeface="Franklin Gothic Book"/>
              <a:cs typeface="Franklin Gothic Book"/>
            </a:endParaRPr>
          </a:p>
          <a:p>
            <a:pPr marL="0" marR="681990" indent="0">
              <a:spcBef>
                <a:spcPts val="400"/>
              </a:spcBef>
              <a:buNone/>
            </a:pPr>
            <a:endParaRPr lang="en-US" sz="1400" dirty="0" smtClean="0">
              <a:solidFill>
                <a:srgbClr val="011322"/>
              </a:solidFill>
              <a:latin typeface="Franklin Gothic Book"/>
              <a:cs typeface="Franklin Gothic Book"/>
            </a:endParaRPr>
          </a:p>
          <a:p>
            <a:r>
              <a:rPr lang="en-US" sz="1500" dirty="0" smtClean="0"/>
              <a:t>Greater </a:t>
            </a:r>
            <a:r>
              <a:rPr lang="en-US" sz="1500" dirty="0"/>
              <a:t>Jamaica Development </a:t>
            </a:r>
            <a:r>
              <a:rPr lang="en-US" sz="1500" dirty="0" smtClean="0"/>
              <a:t>Corporation</a:t>
            </a:r>
          </a:p>
          <a:p>
            <a:r>
              <a:rPr lang="en-US" sz="1500" dirty="0" smtClean="0"/>
              <a:t>Harlem </a:t>
            </a:r>
            <a:r>
              <a:rPr lang="en-US" sz="1500" dirty="0"/>
              <a:t>Park to Park</a:t>
            </a:r>
          </a:p>
          <a:p>
            <a:r>
              <a:rPr lang="en-US" sz="1500" dirty="0"/>
              <a:t>Long Island City Partnership</a:t>
            </a:r>
          </a:p>
          <a:p>
            <a:r>
              <a:rPr lang="en-US" sz="1500" dirty="0"/>
              <a:t>New York Women’s Chamber of Commerce</a:t>
            </a:r>
          </a:p>
          <a:p>
            <a:r>
              <a:rPr lang="en-US" sz="1500" dirty="0"/>
              <a:t>Rockaway Development and Revitalization Corporation</a:t>
            </a:r>
          </a:p>
          <a:p>
            <a:r>
              <a:rPr lang="en-US" sz="1500" dirty="0"/>
              <a:t>Uptown Grand Central</a:t>
            </a:r>
          </a:p>
          <a:p>
            <a:pPr marR="681990">
              <a:spcBef>
                <a:spcPts val="400"/>
              </a:spcBef>
            </a:pPr>
            <a:endParaRPr lang="en-US" sz="1400" dirty="0" smtClean="0">
              <a:solidFill>
                <a:srgbClr val="011322"/>
              </a:solidFill>
              <a:latin typeface="Franklin Gothic Book"/>
              <a:cs typeface="Franklin Gothic Book"/>
            </a:endParaRPr>
          </a:p>
          <a:p>
            <a:pPr marR="681990">
              <a:spcBef>
                <a:spcPts val="400"/>
              </a:spcBef>
            </a:pPr>
            <a:endParaRPr lang="en-US" sz="1400" dirty="0" smtClean="0">
              <a:solidFill>
                <a:srgbClr val="011322"/>
              </a:solidFill>
              <a:latin typeface="Franklin Gothic Book"/>
              <a:cs typeface="Franklin Gothic Book"/>
            </a:endParaRPr>
          </a:p>
          <a:p>
            <a:pPr marR="681990">
              <a:spcBef>
                <a:spcPts val="400"/>
              </a:spcBef>
            </a:pPr>
            <a:endParaRPr lang="en-US" dirty="0">
              <a:solidFill>
                <a:srgbClr val="011322"/>
              </a:solidFill>
              <a:latin typeface="Franklin Gothic Book"/>
              <a:cs typeface="Franklin Gothic Book"/>
            </a:endParaRPr>
          </a:p>
        </p:txBody>
      </p:sp>
      <p:sp>
        <p:nvSpPr>
          <p:cNvPr id="14" name="Text Placeholder 10"/>
          <p:cNvSpPr>
            <a:spLocks noGrp="1"/>
          </p:cNvSpPr>
          <p:nvPr>
            <p:ph type="body" sz="quarter" idx="15"/>
          </p:nvPr>
        </p:nvSpPr>
        <p:spPr>
          <a:xfrm>
            <a:off x="8529959" y="2207324"/>
            <a:ext cx="2660436" cy="3875291"/>
          </a:xfrm>
        </p:spPr>
        <p:txBody>
          <a:bodyPr/>
          <a:lstStyle/>
          <a:p>
            <a:pPr marL="0" marR="455295" indent="0">
              <a:spcBef>
                <a:spcPts val="400"/>
              </a:spcBef>
              <a:buNone/>
            </a:pPr>
            <a:endParaRPr lang="en-US" u="sng" spc="-5" dirty="0" smtClean="0">
              <a:solidFill>
                <a:srgbClr val="011322"/>
              </a:solidFill>
              <a:latin typeface="Franklin Gothic Medium" panose="020B0603020102020204" pitchFamily="34" charset="0"/>
              <a:cs typeface="Franklin Gothic Book"/>
            </a:endParaRPr>
          </a:p>
          <a:p>
            <a:pPr marL="0" marR="455295" indent="0">
              <a:spcBef>
                <a:spcPts val="400"/>
              </a:spcBef>
              <a:buNone/>
            </a:pPr>
            <a:r>
              <a:rPr lang="en-US" u="sng" spc="-5" dirty="0" smtClean="0">
                <a:solidFill>
                  <a:srgbClr val="011322"/>
                </a:solidFill>
                <a:latin typeface="Franklin Gothic Medium" panose="020B0603020102020204" pitchFamily="34" charset="0"/>
                <a:cs typeface="Franklin Gothic Book"/>
              </a:rPr>
              <a:t>Government Agencies</a:t>
            </a:r>
            <a:r>
              <a:rPr lang="en-US" spc="-5" dirty="0" smtClean="0">
                <a:solidFill>
                  <a:srgbClr val="011322"/>
                </a:solidFill>
                <a:latin typeface="Franklin Gothic Medium" panose="020B0603020102020204" pitchFamily="34" charset="0"/>
                <a:cs typeface="Franklin Gothic Book"/>
              </a:rPr>
              <a:t>:</a:t>
            </a:r>
          </a:p>
          <a:p>
            <a:pPr marL="0" marR="455295" indent="0">
              <a:spcBef>
                <a:spcPts val="400"/>
              </a:spcBef>
              <a:buNone/>
            </a:pPr>
            <a:endParaRPr lang="en-US" spc="-5" dirty="0">
              <a:solidFill>
                <a:srgbClr val="011322"/>
              </a:solidFill>
              <a:latin typeface="Franklin Gothic Book"/>
              <a:cs typeface="Franklin Gothic Book"/>
            </a:endParaRPr>
          </a:p>
          <a:p>
            <a:pPr marR="455295">
              <a:spcBef>
                <a:spcPts val="400"/>
              </a:spcBef>
            </a:pPr>
            <a:r>
              <a:rPr lang="en-US" sz="1500" spc="-5" dirty="0" smtClean="0">
                <a:solidFill>
                  <a:srgbClr val="011322"/>
                </a:solidFill>
                <a:latin typeface="Franklin Gothic Book"/>
                <a:cs typeface="Franklin Gothic Book"/>
              </a:rPr>
              <a:t>NYC Small Business Services (SBS)</a:t>
            </a:r>
          </a:p>
          <a:p>
            <a:pPr marL="0" marR="455295" indent="0">
              <a:spcBef>
                <a:spcPts val="400"/>
              </a:spcBef>
              <a:buNone/>
            </a:pPr>
            <a:endParaRPr lang="en-US" sz="1500" spc="-5" dirty="0" smtClean="0">
              <a:solidFill>
                <a:srgbClr val="011322"/>
              </a:solidFill>
              <a:latin typeface="Franklin Gothic Book"/>
              <a:cs typeface="Franklin Gothic Book"/>
            </a:endParaRPr>
          </a:p>
          <a:p>
            <a:pPr marR="455295">
              <a:spcBef>
                <a:spcPts val="400"/>
              </a:spcBef>
            </a:pPr>
            <a:r>
              <a:rPr lang="en-US" sz="1500" spc="-5" dirty="0" smtClean="0">
                <a:solidFill>
                  <a:srgbClr val="011322"/>
                </a:solidFill>
                <a:latin typeface="Franklin Gothic Book"/>
                <a:cs typeface="Franklin Gothic Book"/>
              </a:rPr>
              <a:t>NYC Dept. of Housing Preservation &amp; Development</a:t>
            </a:r>
            <a:br>
              <a:rPr lang="en-US" sz="1500" spc="-5" dirty="0" smtClean="0">
                <a:solidFill>
                  <a:srgbClr val="011322"/>
                </a:solidFill>
                <a:latin typeface="Franklin Gothic Book"/>
                <a:cs typeface="Franklin Gothic Book"/>
              </a:rPr>
            </a:br>
            <a:endParaRPr lang="en-US" sz="1500" spc="-5" dirty="0" smtClean="0">
              <a:solidFill>
                <a:srgbClr val="011322"/>
              </a:solidFill>
              <a:latin typeface="Franklin Gothic Book"/>
              <a:cs typeface="Franklin Gothic Book"/>
            </a:endParaRPr>
          </a:p>
          <a:p>
            <a:pPr marR="455295">
              <a:spcBef>
                <a:spcPts val="400"/>
              </a:spcBef>
            </a:pPr>
            <a:r>
              <a:rPr lang="en-US" sz="1500" spc="-5" dirty="0" smtClean="0">
                <a:solidFill>
                  <a:srgbClr val="011322"/>
                </a:solidFill>
                <a:latin typeface="Franklin Gothic Book"/>
                <a:cs typeface="Franklin Gothic Book"/>
              </a:rPr>
              <a:t>New York Empire State Development</a:t>
            </a:r>
            <a:br>
              <a:rPr lang="en-US" sz="1500" spc="-5" dirty="0" smtClean="0">
                <a:solidFill>
                  <a:srgbClr val="011322"/>
                </a:solidFill>
                <a:latin typeface="Franklin Gothic Book"/>
                <a:cs typeface="Franklin Gothic Book"/>
              </a:rPr>
            </a:br>
            <a:endParaRPr lang="en-US" sz="1500" spc="-5" dirty="0" smtClean="0">
              <a:solidFill>
                <a:srgbClr val="011322"/>
              </a:solidFill>
              <a:latin typeface="Franklin Gothic Book"/>
              <a:cs typeface="Franklin Gothic Book"/>
            </a:endParaRPr>
          </a:p>
          <a:p>
            <a:pPr marR="455295">
              <a:spcBef>
                <a:spcPts val="400"/>
              </a:spcBef>
            </a:pPr>
            <a:r>
              <a:rPr lang="en-US" sz="1500" spc="-5" dirty="0" smtClean="0">
                <a:solidFill>
                  <a:srgbClr val="011322"/>
                </a:solidFill>
                <a:latin typeface="Franklin Gothic Book"/>
                <a:cs typeface="Franklin Gothic Book"/>
              </a:rPr>
              <a:t>NYC Dept. of Health and Mental Hygiene </a:t>
            </a:r>
            <a:endParaRPr lang="en-US" sz="1500" spc="-5" dirty="0">
              <a:solidFill>
                <a:srgbClr val="011322"/>
              </a:solidFill>
              <a:latin typeface="Franklin Gothic Book"/>
              <a:cs typeface="Franklin Gothic Book"/>
            </a:endParaRPr>
          </a:p>
          <a:p>
            <a:pPr marL="0" marR="455295" indent="0">
              <a:spcBef>
                <a:spcPts val="400"/>
              </a:spcBef>
              <a:buNone/>
            </a:pPr>
            <a:endParaRPr lang="en-US" sz="1500" spc="-5" dirty="0">
              <a:solidFill>
                <a:srgbClr val="011322"/>
              </a:solidFill>
              <a:latin typeface="Franklin Gothic Book"/>
              <a:cs typeface="Franklin Gothic Book"/>
            </a:endParaRPr>
          </a:p>
          <a:p>
            <a:pPr marR="455295">
              <a:spcBef>
                <a:spcPts val="400"/>
              </a:spcBef>
            </a:pPr>
            <a:r>
              <a:rPr lang="en-US" sz="1500" spc="-5" dirty="0" smtClean="0">
                <a:solidFill>
                  <a:srgbClr val="011322"/>
                </a:solidFill>
                <a:latin typeface="Franklin Gothic Book"/>
                <a:cs typeface="Franklin Gothic Book"/>
              </a:rPr>
              <a:t>U.S. Dept. of Housing &amp; Urban Development </a:t>
            </a:r>
          </a:p>
          <a:p>
            <a:pPr marL="0" marR="455295" indent="0">
              <a:spcBef>
                <a:spcPts val="400"/>
              </a:spcBef>
              <a:buNone/>
            </a:pPr>
            <a:endParaRPr lang="en-US" sz="1400" spc="-5" dirty="0" smtClean="0">
              <a:solidFill>
                <a:srgbClr val="011322"/>
              </a:solidFill>
              <a:latin typeface="Franklin Gothic Book"/>
              <a:cs typeface="Franklin Gothic Book"/>
            </a:endParaRPr>
          </a:p>
        </p:txBody>
      </p:sp>
      <p:sp>
        <p:nvSpPr>
          <p:cNvPr id="4" name="TextBox 3"/>
          <p:cNvSpPr txBox="1"/>
          <p:nvPr/>
        </p:nvSpPr>
        <p:spPr>
          <a:xfrm>
            <a:off x="3974126" y="2022658"/>
            <a:ext cx="4555833" cy="369332"/>
          </a:xfrm>
          <a:prstGeom prst="rect">
            <a:avLst/>
          </a:prstGeom>
          <a:noFill/>
        </p:spPr>
        <p:txBody>
          <a:bodyPr wrap="square" rtlCol="0">
            <a:spAutoFit/>
          </a:bodyPr>
          <a:lstStyle/>
          <a:p>
            <a:r>
              <a:rPr lang="en-US" dirty="0" smtClean="0">
                <a:solidFill>
                  <a:srgbClr val="00A5DF"/>
                </a:solidFill>
                <a:latin typeface="Franklin Gothic Medium" charset="0"/>
                <a:ea typeface="Franklin Gothic Medium" charset="0"/>
                <a:cs typeface="Franklin Gothic Medium" charset="0"/>
              </a:rPr>
              <a:t>Partners Engaged in 2020 (Partial List)</a:t>
            </a:r>
            <a:endParaRPr lang="en-US" dirty="0">
              <a:solidFill>
                <a:srgbClr val="00A5DF"/>
              </a:solidFill>
              <a:latin typeface="Franklin Gothic Medium" charset="0"/>
              <a:ea typeface="Franklin Gothic Medium" charset="0"/>
              <a:cs typeface="Franklin Gothic Medium"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054" y="5945636"/>
            <a:ext cx="1927074" cy="752519"/>
          </a:xfrm>
          <a:prstGeom prst="rect">
            <a:avLst/>
          </a:prstGeom>
        </p:spPr>
      </p:pic>
    </p:spTree>
    <p:extLst>
      <p:ext uri="{BB962C8B-B14F-4D97-AF65-F5344CB8AC3E}">
        <p14:creationId xmlns:p14="http://schemas.microsoft.com/office/powerpoint/2010/main" val="799319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Priority Areas </a:t>
            </a:r>
            <a:endParaRPr lang="en-US" dirty="0"/>
          </a:p>
        </p:txBody>
      </p:sp>
      <p:sp>
        <p:nvSpPr>
          <p:cNvPr id="4" name="Text Placeholder 3"/>
          <p:cNvSpPr>
            <a:spLocks noGrp="1"/>
          </p:cNvSpPr>
          <p:nvPr>
            <p:ph type="body" sz="quarter" idx="12"/>
          </p:nvPr>
        </p:nvSpPr>
        <p:spPr/>
        <p:txBody>
          <a:bodyPr/>
          <a:lstStyle/>
          <a:p>
            <a:r>
              <a:rPr lang="en-US" dirty="0" smtClean="0"/>
              <a:t>LISC NYC is building an integrated community development platform.</a:t>
            </a:r>
            <a:endParaRPr lang="en-US" dirty="0"/>
          </a:p>
        </p:txBody>
      </p:sp>
      <p:sp>
        <p:nvSpPr>
          <p:cNvPr id="5" name="Text Placeholder 4"/>
          <p:cNvSpPr>
            <a:spLocks noGrp="1"/>
          </p:cNvSpPr>
          <p:nvPr>
            <p:ph type="body" sz="quarter" idx="13"/>
          </p:nvPr>
        </p:nvSpPr>
        <p:spPr>
          <a:xfrm>
            <a:off x="3669867" y="3050546"/>
            <a:ext cx="2322635" cy="760115"/>
          </a:xfrm>
        </p:spPr>
        <p:txBody>
          <a:bodyPr/>
          <a:lstStyle/>
          <a:p>
            <a:pPr marL="0" indent="0">
              <a:buNone/>
            </a:pPr>
            <a:r>
              <a:rPr lang="en-US" sz="1200" dirty="0" smtClean="0">
                <a:solidFill>
                  <a:srgbClr val="00A5DF"/>
                </a:solidFill>
                <a:latin typeface="Franklin Gothic Medium" charset="0"/>
                <a:ea typeface="Franklin Gothic Medium" charset="0"/>
                <a:cs typeface="Franklin Gothic Medium" charset="0"/>
              </a:rPr>
              <a:t>    AFFORDABLE HOUSING</a:t>
            </a:r>
            <a:endParaRPr lang="en-US" sz="1200" dirty="0"/>
          </a:p>
        </p:txBody>
      </p:sp>
      <p:sp>
        <p:nvSpPr>
          <p:cNvPr id="6" name="Text Placeholder 5"/>
          <p:cNvSpPr>
            <a:spLocks noGrp="1"/>
          </p:cNvSpPr>
          <p:nvPr>
            <p:ph type="body" sz="quarter" idx="14"/>
          </p:nvPr>
        </p:nvSpPr>
        <p:spPr>
          <a:xfrm>
            <a:off x="9538019" y="3050546"/>
            <a:ext cx="2322635" cy="760115"/>
          </a:xfrm>
        </p:spPr>
        <p:txBody>
          <a:bodyPr/>
          <a:lstStyle/>
          <a:p>
            <a:pPr marL="0" indent="0">
              <a:buNone/>
            </a:pPr>
            <a:r>
              <a:rPr lang="en-US" sz="1200" dirty="0" smtClean="0">
                <a:solidFill>
                  <a:srgbClr val="00A5DF"/>
                </a:solidFill>
                <a:latin typeface="Franklin Gothic Medium" charset="0"/>
                <a:ea typeface="Franklin Gothic Medium" charset="0"/>
                <a:cs typeface="Franklin Gothic Medium" charset="0"/>
              </a:rPr>
              <a:t>ROBUST LENDING PLATFORM </a:t>
            </a:r>
            <a:endParaRPr lang="en-US" sz="1200" dirty="0"/>
          </a:p>
        </p:txBody>
      </p:sp>
      <p:sp>
        <p:nvSpPr>
          <p:cNvPr id="7" name="Text Placeholder 6"/>
          <p:cNvSpPr>
            <a:spLocks noGrp="1"/>
          </p:cNvSpPr>
          <p:nvPr>
            <p:ph type="body" sz="quarter" idx="15"/>
          </p:nvPr>
        </p:nvSpPr>
        <p:spPr>
          <a:xfrm>
            <a:off x="6730970" y="3050546"/>
            <a:ext cx="2322635" cy="760115"/>
          </a:xfrm>
        </p:spPr>
        <p:txBody>
          <a:bodyPr/>
          <a:lstStyle/>
          <a:p>
            <a:pPr marL="0" indent="0">
              <a:buNone/>
            </a:pPr>
            <a:r>
              <a:rPr lang="en-US" sz="1200" dirty="0" smtClean="0">
                <a:solidFill>
                  <a:srgbClr val="00A5DF"/>
                </a:solidFill>
                <a:latin typeface="Franklin Gothic Medium" charset="0"/>
                <a:ea typeface="Franklin Gothic Medium" charset="0"/>
                <a:cs typeface="Franklin Gothic Medium" charset="0"/>
              </a:rPr>
              <a:t>ECONOMIC DEVELOPMENT</a:t>
            </a:r>
            <a:endParaRPr lang="en-US" sz="1200" dirty="0"/>
          </a:p>
          <a:p>
            <a:pPr marL="0" indent="0">
              <a:buNone/>
            </a:pPr>
            <a:endParaRPr lang="en-US" sz="1200" dirty="0"/>
          </a:p>
          <a:p>
            <a:pPr marL="0" indent="0">
              <a:buNone/>
            </a:pPr>
            <a:endParaRPr lang="en-US" sz="1200" dirty="0"/>
          </a:p>
        </p:txBody>
      </p:sp>
      <p:sp>
        <p:nvSpPr>
          <p:cNvPr id="3" name="Slide Number Placeholder 2"/>
          <p:cNvSpPr>
            <a:spLocks noGrp="1"/>
          </p:cNvSpPr>
          <p:nvPr>
            <p:ph type="sldNum" sz="quarter" idx="10"/>
          </p:nvPr>
        </p:nvSpPr>
        <p:spPr>
          <a:prstGeom prst="rect">
            <a:avLst/>
          </a:prstGeom>
        </p:spPr>
        <p:txBody>
          <a:bodyPr/>
          <a:lstStyle/>
          <a:p>
            <a:fld id="{4749BECD-3273-4FE3-BD63-F549C359A7E1}" type="slidenum">
              <a:rPr lang="en-US" smtClean="0">
                <a:solidFill>
                  <a:srgbClr val="00A5DF"/>
                </a:solidFill>
              </a:rPr>
              <a:pPr/>
              <a:t>7</a:t>
            </a:fld>
            <a:endParaRPr lang="en-US" dirty="0">
              <a:solidFill>
                <a:srgbClr val="00A5DF"/>
              </a:solidFill>
            </a:endParaRPr>
          </a:p>
        </p:txBody>
      </p:sp>
      <p:sp>
        <p:nvSpPr>
          <p:cNvPr id="14" name="Text Placeholder 4"/>
          <p:cNvSpPr txBox="1">
            <a:spLocks/>
          </p:cNvSpPr>
          <p:nvPr/>
        </p:nvSpPr>
        <p:spPr>
          <a:xfrm>
            <a:off x="3713800" y="5588213"/>
            <a:ext cx="2340159" cy="8256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smtClean="0">
                <a:solidFill>
                  <a:srgbClr val="00A5DF"/>
                </a:solidFill>
                <a:latin typeface="Franklin Gothic Medium" charset="0"/>
                <a:ea typeface="Franklin Gothic Medium" charset="0"/>
                <a:cs typeface="Franklin Gothic Medium" charset="0"/>
              </a:rPr>
              <a:t>WORKFORCE DEVELOPMENT/</a:t>
            </a:r>
          </a:p>
          <a:p>
            <a:pPr marL="0" indent="0" algn="ctr">
              <a:buNone/>
            </a:pPr>
            <a:r>
              <a:rPr lang="en-US" sz="1200" dirty="0" smtClean="0">
                <a:solidFill>
                  <a:srgbClr val="00A5DF"/>
                </a:solidFill>
                <a:latin typeface="Franklin Gothic Medium" charset="0"/>
              </a:rPr>
              <a:t>FINANCIAL MOBILITY</a:t>
            </a:r>
            <a:endParaRPr lang="en-US" sz="1200" dirty="0"/>
          </a:p>
        </p:txBody>
      </p:sp>
      <p:sp>
        <p:nvSpPr>
          <p:cNvPr id="15" name="Text Placeholder 5"/>
          <p:cNvSpPr txBox="1">
            <a:spLocks/>
          </p:cNvSpPr>
          <p:nvPr/>
        </p:nvSpPr>
        <p:spPr>
          <a:xfrm>
            <a:off x="6514676" y="5588213"/>
            <a:ext cx="2322635" cy="8188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smtClean="0">
                <a:solidFill>
                  <a:srgbClr val="00A5DF"/>
                </a:solidFill>
                <a:latin typeface="Franklin Gothic Medium" charset="0"/>
                <a:ea typeface="Franklin Gothic Medium" charset="0"/>
                <a:cs typeface="Franklin Gothic Medium" charset="0"/>
              </a:rPr>
              <a:t>HEALTH EQUITY</a:t>
            </a:r>
            <a:endParaRPr lang="en-US" sz="1200" dirty="0"/>
          </a:p>
        </p:txBody>
      </p:sp>
      <p:sp>
        <p:nvSpPr>
          <p:cNvPr id="16" name="Text Placeholder 6"/>
          <p:cNvSpPr txBox="1">
            <a:spLocks/>
          </p:cNvSpPr>
          <p:nvPr/>
        </p:nvSpPr>
        <p:spPr>
          <a:xfrm>
            <a:off x="9383860" y="4297453"/>
            <a:ext cx="2322635" cy="789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rgbClr val="00A5DF"/>
                </a:solidFill>
              </a:rPr>
              <a:t> </a:t>
            </a:r>
            <a:endParaRPr lang="en-US" dirty="0">
              <a:solidFill>
                <a:srgbClr val="00A5DF"/>
              </a:solidFill>
            </a:endParaRPr>
          </a:p>
        </p:txBody>
      </p:sp>
      <p:pic>
        <p:nvPicPr>
          <p:cNvPr id="30" name="Picture 2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73937" y="1271121"/>
            <a:ext cx="1655064" cy="1655064"/>
          </a:xfrm>
          <a:prstGeom prst="ellipse">
            <a:avLst/>
          </a:prstGeom>
        </p:spPr>
      </p:pic>
      <p:pic>
        <p:nvPicPr>
          <p:cNvPr id="33" name="Content Placeholder 18"/>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873937" y="3789158"/>
            <a:ext cx="1655064" cy="1655064"/>
          </a:xfrm>
          <a:prstGeom prst="ellipse">
            <a:avLst/>
          </a:prstGeom>
        </p:spPr>
      </p:pic>
      <p:pic>
        <p:nvPicPr>
          <p:cNvPr id="34" name="Content Placeholder 2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91701" y="3789158"/>
            <a:ext cx="1655064" cy="1655064"/>
          </a:xfrm>
          <a:prstGeom prst="ellipse">
            <a:avLst/>
          </a:prstGeom>
        </p:spPr>
      </p:pic>
      <p:pic>
        <p:nvPicPr>
          <p:cNvPr id="17" name="Content Placeholder 15">
            <a:extLst>
              <a:ext uri="{FF2B5EF4-FFF2-40B4-BE49-F238E27FC236}">
                <a16:creationId xmlns:a16="http://schemas.microsoft.com/office/drawing/2014/main" id="{EDDBD0A2-631F-7C4D-ACBF-775BBC18550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48462" y="1271121"/>
            <a:ext cx="1655064" cy="1655064"/>
          </a:xfrm>
          <a:prstGeom prst="ellipse">
            <a:avLst/>
          </a:prstGeom>
        </p:spPr>
      </p:pic>
      <p:pic>
        <p:nvPicPr>
          <p:cNvPr id="18" name="Content Placeholder 16">
            <a:extLst>
              <a:ext uri="{FF2B5EF4-FFF2-40B4-BE49-F238E27FC236}">
                <a16:creationId xmlns:a16="http://schemas.microsoft.com/office/drawing/2014/main" id="{23252791-2707-6E44-B85A-E0F1405907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7645" y="1325017"/>
            <a:ext cx="1655064" cy="1601168"/>
          </a:xfrm>
          <a:prstGeom prst="ellipse">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8054" y="5945636"/>
            <a:ext cx="1927074" cy="752519"/>
          </a:xfrm>
          <a:prstGeom prst="rect">
            <a:avLst/>
          </a:prstGeom>
        </p:spPr>
      </p:pic>
    </p:spTree>
    <p:extLst>
      <p:ext uri="{BB962C8B-B14F-4D97-AF65-F5344CB8AC3E}">
        <p14:creationId xmlns:p14="http://schemas.microsoft.com/office/powerpoint/2010/main" val="779555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422"/>
            <a:ext cx="12192000" cy="6844310"/>
          </a:xfrm>
          <a:prstGeom prst="rect">
            <a:avLst/>
          </a:prstGeom>
        </p:spPr>
      </p:pic>
      <p:sp>
        <p:nvSpPr>
          <p:cNvPr id="8" name="Title 1">
            <a:extLst>
              <a:ext uri="{FF2B5EF4-FFF2-40B4-BE49-F238E27FC236}">
                <a16:creationId xmlns:a16="http://schemas.microsoft.com/office/drawing/2014/main" id="{9E7022CA-4E46-144A-B2AC-361741B13905}"/>
              </a:ext>
            </a:extLst>
          </p:cNvPr>
          <p:cNvSpPr>
            <a:spLocks noGrp="1"/>
          </p:cNvSpPr>
          <p:nvPr>
            <p:ph type="title"/>
          </p:nvPr>
        </p:nvSpPr>
        <p:spPr>
          <a:xfrm>
            <a:off x="362528" y="1476371"/>
            <a:ext cx="5150370" cy="1949206"/>
          </a:xfrm>
          <a:noFill/>
        </p:spPr>
        <p:txBody>
          <a:bodyPr/>
          <a:lstStyle/>
          <a:p>
            <a:r>
              <a:rPr lang="en-US" sz="4000" dirty="0" smtClean="0"/>
              <a:t> Affordable Housing</a:t>
            </a:r>
            <a:r>
              <a:rPr lang="en-US" sz="4400" dirty="0">
                <a:solidFill>
                  <a:prstClr val="white"/>
                </a:solidFill>
                <a:latin typeface="Franklin Gothic Medium" charset="0"/>
                <a:ea typeface="Franklin Gothic Medium" charset="0"/>
                <a:cs typeface="Franklin Gothic Medium" charset="0"/>
              </a:rPr>
              <a:t/>
            </a:r>
            <a:br>
              <a:rPr lang="en-US" sz="4400" dirty="0">
                <a:solidFill>
                  <a:prstClr val="white"/>
                </a:solidFill>
                <a:latin typeface="Franklin Gothic Medium" charset="0"/>
                <a:ea typeface="Franklin Gothic Medium" charset="0"/>
                <a:cs typeface="Franklin Gothic Medium" charset="0"/>
              </a:rPr>
            </a:br>
            <a:endParaRPr lang="en-US" sz="4400" dirty="0"/>
          </a:p>
        </p:txBody>
      </p:sp>
    </p:spTree>
    <p:extLst>
      <p:ext uri="{BB962C8B-B14F-4D97-AF65-F5344CB8AC3E}">
        <p14:creationId xmlns:p14="http://schemas.microsoft.com/office/powerpoint/2010/main" val="305444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Affordable Housing</a:t>
            </a:r>
            <a:endParaRPr lang="en-US" dirty="0"/>
          </a:p>
        </p:txBody>
      </p:sp>
      <p:sp>
        <p:nvSpPr>
          <p:cNvPr id="3" name="Slide Number Placeholder 2"/>
          <p:cNvSpPr>
            <a:spLocks noGrp="1"/>
          </p:cNvSpPr>
          <p:nvPr>
            <p:ph type="sldNum" sz="quarter" idx="10"/>
          </p:nvPr>
        </p:nvSpPr>
        <p:spPr>
          <a:xfrm>
            <a:off x="11406554" y="6335485"/>
            <a:ext cx="404446" cy="365125"/>
          </a:xfrm>
          <a:prstGeom prst="rect">
            <a:avLst/>
          </a:prstGeom>
        </p:spPr>
        <p:txBody>
          <a:bodyPr/>
          <a:lstStyle/>
          <a:p>
            <a:fld id="{4749BECD-3273-4FE3-BD63-F549C359A7E1}" type="slidenum">
              <a:rPr lang="en-US" smtClean="0"/>
              <a:pPr/>
              <a:t>9</a:t>
            </a:fld>
            <a:endParaRPr lang="en-US" dirty="0"/>
          </a:p>
        </p:txBody>
      </p:sp>
      <p:sp>
        <p:nvSpPr>
          <p:cNvPr id="4" name="Text Placeholder 3"/>
          <p:cNvSpPr>
            <a:spLocks noGrp="1"/>
          </p:cNvSpPr>
          <p:nvPr>
            <p:ph type="body" sz="quarter" idx="12"/>
          </p:nvPr>
        </p:nvSpPr>
        <p:spPr>
          <a:xfrm>
            <a:off x="380999" y="2121640"/>
            <a:ext cx="3521529" cy="2965450"/>
          </a:xfrm>
        </p:spPr>
        <p:txBody>
          <a:bodyPr/>
          <a:lstStyle/>
          <a:p>
            <a:r>
              <a:rPr lang="en-US" dirty="0" smtClean="0">
                <a:latin typeface="Franklin Gothic Medium" panose="020B0603020102020204" pitchFamily="34" charset="0"/>
                <a:ea typeface="Franklin Gothic Book" charset="0"/>
                <a:cs typeface="Franklin Gothic Book" charset="0"/>
              </a:rPr>
              <a:t>LISC NYC is capitalizing </a:t>
            </a:r>
            <a:r>
              <a:rPr lang="en-US" dirty="0">
                <a:latin typeface="Franklin Gothic Medium" panose="020B0603020102020204" pitchFamily="34" charset="0"/>
                <a:ea typeface="Franklin Gothic Book" charset="0"/>
                <a:cs typeface="Franklin Gothic Book" charset="0"/>
              </a:rPr>
              <a:t>on </a:t>
            </a:r>
            <a:r>
              <a:rPr lang="en-US" dirty="0" smtClean="0">
                <a:latin typeface="Franklin Gothic Medium" panose="020B0603020102020204" pitchFamily="34" charset="0"/>
                <a:ea typeface="Franklin Gothic Book" charset="0"/>
                <a:cs typeface="Franklin Gothic Book" charset="0"/>
              </a:rPr>
              <a:t>the downturn of the </a:t>
            </a:r>
            <a:r>
              <a:rPr lang="en-US" dirty="0">
                <a:latin typeface="Franklin Gothic Medium" panose="020B0603020102020204" pitchFamily="34" charset="0"/>
                <a:ea typeface="Franklin Gothic Book" charset="0"/>
                <a:cs typeface="Franklin Gothic Book" charset="0"/>
              </a:rPr>
              <a:t>NYC real estate market due to </a:t>
            </a:r>
            <a:r>
              <a:rPr lang="en-US" dirty="0" smtClean="0">
                <a:latin typeface="Franklin Gothic Medium" panose="020B0603020102020204" pitchFamily="34" charset="0"/>
                <a:ea typeface="Franklin Gothic Book" charset="0"/>
                <a:cs typeface="Franklin Gothic Book" charset="0"/>
              </a:rPr>
              <a:t>the COVID-19 pandemic and current </a:t>
            </a:r>
            <a:r>
              <a:rPr lang="en-US" dirty="0">
                <a:latin typeface="Franklin Gothic Medium" panose="020B0603020102020204" pitchFamily="34" charset="0"/>
                <a:ea typeface="Franklin Gothic Book" charset="0"/>
                <a:cs typeface="Franklin Gothic Book" charset="0"/>
              </a:rPr>
              <a:t>economic </a:t>
            </a:r>
            <a:r>
              <a:rPr lang="en-US" dirty="0" smtClean="0">
                <a:latin typeface="Franklin Gothic Medium" panose="020B0603020102020204" pitchFamily="34" charset="0"/>
                <a:ea typeface="Franklin Gothic Book" charset="0"/>
                <a:cs typeface="Franklin Gothic Book" charset="0"/>
              </a:rPr>
              <a:t>conditions with the goal of growing its </a:t>
            </a:r>
            <a:r>
              <a:rPr lang="en-US" dirty="0">
                <a:latin typeface="Franklin Gothic Medium" panose="020B0603020102020204" pitchFamily="34" charset="0"/>
                <a:ea typeface="Franklin Gothic Book" charset="0"/>
                <a:cs typeface="Franklin Gothic Book" charset="0"/>
              </a:rPr>
              <a:t>affordable housing portfolio through acquisition and new </a:t>
            </a:r>
            <a:r>
              <a:rPr lang="en-US" dirty="0" smtClean="0">
                <a:latin typeface="Franklin Gothic Medium" panose="020B0603020102020204" pitchFamily="34" charset="0"/>
                <a:ea typeface="Franklin Gothic Book" charset="0"/>
                <a:cs typeface="Franklin Gothic Book" charset="0"/>
              </a:rPr>
              <a:t>development.</a:t>
            </a:r>
            <a:endParaRPr lang="en-US" dirty="0">
              <a:latin typeface="Franklin Gothic Medium" panose="020B0603020102020204" pitchFamily="34" charset="0"/>
              <a:ea typeface="Franklin Gothic Book" charset="0"/>
              <a:cs typeface="Franklin Gothic Book" charset="0"/>
            </a:endParaRPr>
          </a:p>
        </p:txBody>
      </p:sp>
      <p:sp>
        <p:nvSpPr>
          <p:cNvPr id="5" name="Text Placeholder 4"/>
          <p:cNvSpPr>
            <a:spLocks noGrp="1"/>
          </p:cNvSpPr>
          <p:nvPr>
            <p:ph type="body" sz="quarter" idx="13"/>
          </p:nvPr>
        </p:nvSpPr>
        <p:spPr>
          <a:xfrm>
            <a:off x="4534610" y="2121640"/>
            <a:ext cx="3429000" cy="3823996"/>
          </a:xfrm>
        </p:spPr>
        <p:txBody>
          <a:bodyPr/>
          <a:lstStyle/>
          <a:p>
            <a:pPr marL="0" indent="0">
              <a:lnSpc>
                <a:spcPct val="100000"/>
              </a:lnSpc>
              <a:buNone/>
            </a:pPr>
            <a:r>
              <a:rPr lang="en-US" sz="1800" b="1" dirty="0" smtClean="0">
                <a:solidFill>
                  <a:srgbClr val="00A5DF"/>
                </a:solidFill>
              </a:rPr>
              <a:t>Issues </a:t>
            </a:r>
            <a:r>
              <a:rPr lang="en-US" sz="1800" b="1" dirty="0" smtClean="0">
                <a:solidFill>
                  <a:srgbClr val="FF0000"/>
                </a:solidFill>
              </a:rPr>
              <a:t> </a:t>
            </a:r>
            <a:endParaRPr lang="en-US" sz="1000" b="1" dirty="0" smtClean="0">
              <a:solidFill>
                <a:srgbClr val="FF0000"/>
              </a:solidFill>
            </a:endParaRPr>
          </a:p>
          <a:p>
            <a:pPr>
              <a:lnSpc>
                <a:spcPct val="100000"/>
              </a:lnSpc>
            </a:pPr>
            <a:r>
              <a:rPr lang="en-US" dirty="0" smtClean="0"/>
              <a:t>Void left by reduced/lack of government subsidies for affordable housing finance</a:t>
            </a:r>
          </a:p>
          <a:p>
            <a:r>
              <a:rPr lang="en-US" dirty="0" smtClean="0"/>
              <a:t>Lack of opportunity and access for emerging </a:t>
            </a:r>
            <a:r>
              <a:rPr lang="en-US" dirty="0"/>
              <a:t>minority-owned developers to </a:t>
            </a:r>
            <a:r>
              <a:rPr lang="en-US" dirty="0" smtClean="0"/>
              <a:t>build pipeline </a:t>
            </a:r>
            <a:r>
              <a:rPr lang="en-US" dirty="0"/>
              <a:t>of </a:t>
            </a:r>
            <a:r>
              <a:rPr lang="en-US" dirty="0" smtClean="0"/>
              <a:t>projects</a:t>
            </a:r>
          </a:p>
          <a:p>
            <a:r>
              <a:rPr lang="en-US" dirty="0" smtClean="0"/>
              <a:t>Need to strengthen advocacy </a:t>
            </a:r>
            <a:r>
              <a:rPr lang="en-US" dirty="0"/>
              <a:t>and </a:t>
            </a:r>
            <a:r>
              <a:rPr lang="en-US" dirty="0" smtClean="0"/>
              <a:t>coalition-building </a:t>
            </a:r>
            <a:r>
              <a:rPr lang="en-US" dirty="0"/>
              <a:t>with housing finance to create acquisition opportunities </a:t>
            </a:r>
            <a:r>
              <a:rPr lang="en-US" dirty="0" smtClean="0"/>
              <a:t>for NYC community development corporations (CDCs)</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054" y="5945636"/>
            <a:ext cx="1927074" cy="752519"/>
          </a:xfrm>
          <a:prstGeom prst="rect">
            <a:avLst/>
          </a:prstGeom>
        </p:spPr>
      </p:pic>
      <p:sp>
        <p:nvSpPr>
          <p:cNvPr id="8" name="Text Placeholder 4"/>
          <p:cNvSpPr txBox="1">
            <a:spLocks/>
          </p:cNvSpPr>
          <p:nvPr/>
        </p:nvSpPr>
        <p:spPr>
          <a:xfrm>
            <a:off x="8164264" y="2119603"/>
            <a:ext cx="3510500" cy="44166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dirty="0" smtClean="0">
                <a:solidFill>
                  <a:srgbClr val="00A5DF"/>
                </a:solidFill>
              </a:rPr>
              <a:t>Goals</a:t>
            </a:r>
            <a:endParaRPr lang="en-US" sz="500" b="1" dirty="0" smtClean="0">
              <a:solidFill>
                <a:srgbClr val="00A5DF"/>
              </a:solidFill>
            </a:endParaRPr>
          </a:p>
          <a:p>
            <a:pPr>
              <a:lnSpc>
                <a:spcPct val="100000"/>
              </a:lnSpc>
            </a:pPr>
            <a:r>
              <a:rPr lang="en-US" dirty="0" smtClean="0"/>
              <a:t>Increase capacity for minority-owned business enterprise (MBE) developers through cohort-based training programs</a:t>
            </a:r>
          </a:p>
          <a:p>
            <a:pPr>
              <a:lnSpc>
                <a:spcPct val="100000"/>
              </a:lnSpc>
            </a:pPr>
            <a:r>
              <a:rPr lang="en-US" dirty="0" smtClean="0"/>
              <a:t>Develop MBE and CDC partnerships for long-term community ownership</a:t>
            </a:r>
            <a:endParaRPr lang="en-US" dirty="0"/>
          </a:p>
          <a:p>
            <a:pPr>
              <a:lnSpc>
                <a:spcPct val="100000"/>
              </a:lnSpc>
            </a:pPr>
            <a:endParaRPr lang="en-US" sz="1000" dirty="0" smtClean="0"/>
          </a:p>
          <a:p>
            <a:pPr>
              <a:lnSpc>
                <a:spcPct val="100000"/>
              </a:lnSpc>
              <a:spcBef>
                <a:spcPts val="0"/>
              </a:spcBef>
            </a:pPr>
            <a:r>
              <a:rPr lang="en-US" dirty="0"/>
              <a:t>Create acquisition fund for </a:t>
            </a:r>
            <a:r>
              <a:rPr lang="en-US" dirty="0" smtClean="0"/>
              <a:t>property conversion from underutilized commercial real estate to </a:t>
            </a:r>
            <a:r>
              <a:rPr lang="en-US" dirty="0"/>
              <a:t>permanent affordable </a:t>
            </a:r>
            <a:r>
              <a:rPr lang="en-US" dirty="0" smtClean="0"/>
              <a:t>housing</a:t>
            </a:r>
            <a:endParaRPr lang="en-US" sz="1000" dirty="0" smtClean="0"/>
          </a:p>
          <a:p>
            <a:pPr marL="0" indent="0">
              <a:lnSpc>
                <a:spcPct val="100000"/>
              </a:lnSpc>
              <a:spcBef>
                <a:spcPts val="0"/>
              </a:spcBef>
              <a:buNone/>
            </a:pPr>
            <a:endParaRPr lang="en-US" sz="1000" dirty="0"/>
          </a:p>
          <a:p>
            <a:pPr>
              <a:lnSpc>
                <a:spcPct val="100000"/>
              </a:lnSpc>
              <a:spcBef>
                <a:spcPts val="0"/>
              </a:spcBef>
            </a:pPr>
            <a:r>
              <a:rPr lang="en-US" dirty="0"/>
              <a:t>Develop new equity </a:t>
            </a:r>
            <a:r>
              <a:rPr lang="en-US" dirty="0" smtClean="0"/>
              <a:t>products and </a:t>
            </a:r>
            <a:r>
              <a:rPr lang="en-US" dirty="0"/>
              <a:t>long-term debt financing tools by attracting social impact </a:t>
            </a:r>
            <a:r>
              <a:rPr lang="en-US" dirty="0" smtClean="0"/>
              <a:t>investors</a:t>
            </a:r>
          </a:p>
          <a:p>
            <a:pPr marL="0" indent="0">
              <a:lnSpc>
                <a:spcPct val="100000"/>
              </a:lnSpc>
              <a:spcBef>
                <a:spcPts val="0"/>
              </a:spcBef>
              <a:buNone/>
            </a:pPr>
            <a:endParaRPr lang="en-US" dirty="0" smtClean="0"/>
          </a:p>
          <a:p>
            <a:pPr>
              <a:lnSpc>
                <a:spcPct val="100000"/>
              </a:lnSpc>
              <a:spcBef>
                <a:spcPts val="0"/>
              </a:spcBef>
            </a:pPr>
            <a:endParaRPr lang="en-US" dirty="0"/>
          </a:p>
        </p:txBody>
      </p:sp>
    </p:spTree>
    <p:extLst>
      <p:ext uri="{BB962C8B-B14F-4D97-AF65-F5344CB8AC3E}">
        <p14:creationId xmlns:p14="http://schemas.microsoft.com/office/powerpoint/2010/main" val="905335768"/>
      </p:ext>
    </p:extLst>
  </p:cSld>
  <p:clrMapOvr>
    <a:masterClrMapping/>
  </p:clrMapOvr>
</p:sld>
</file>

<file path=ppt/theme/theme1.xml><?xml version="1.0" encoding="utf-8"?>
<a:theme xmlns:a="http://schemas.openxmlformats.org/drawingml/2006/main" name="Office Theme">
  <a:themeElements>
    <a:clrScheme name="Custom 4">
      <a:dk1>
        <a:srgbClr val="000000"/>
      </a:dk1>
      <a:lt1>
        <a:srgbClr val="FFFFFF"/>
      </a:lt1>
      <a:dk2>
        <a:srgbClr val="00A5DF"/>
      </a:dk2>
      <a:lt2>
        <a:srgbClr val="D3ECEC"/>
      </a:lt2>
      <a:accent1>
        <a:srgbClr val="F6CB45"/>
      </a:accent1>
      <a:accent2>
        <a:srgbClr val="BBBDC0"/>
      </a:accent2>
      <a:accent3>
        <a:srgbClr val="80828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10416</TotalTime>
  <Words>1249</Words>
  <Application>Microsoft Office PowerPoint</Application>
  <PresentationFormat>Widescreen</PresentationFormat>
  <Paragraphs>185</Paragraphs>
  <Slides>19</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Calibri</vt:lpstr>
      <vt:lpstr>Calibri Light</vt:lpstr>
      <vt:lpstr>Franklin Gothic Book</vt:lpstr>
      <vt:lpstr>Franklin Gothic Medium</vt:lpstr>
      <vt:lpstr>Times New Roman</vt:lpstr>
      <vt:lpstr>Office Theme</vt:lpstr>
      <vt:lpstr>1_Office Theme</vt:lpstr>
      <vt:lpstr>   Getting to Know  LISC NYC </vt:lpstr>
      <vt:lpstr> Pre-COVID “Normal” Was Not Working  for Most New Yorkers.    2020 has been marked by devastating crises for underserved New York City communities, from Mott Haven to Brownsville to the Rockaways.  The COVID-19 pandemic is crushing our city’s small businesses, rent-burdened tenants, and  LMI workers and families.  Public demands for systemic racial justice can no longer be ignored.   This is a defining moment to close  New York City’s racial wealth gap – permanently.   LISC NYC is committed to shaping this inclusive future in partnership with allies and funders.   </vt:lpstr>
      <vt:lpstr>LISC NYC Mission</vt:lpstr>
      <vt:lpstr>LISC NYC Platform</vt:lpstr>
      <vt:lpstr>LISC NYC Performance Snapshot YTD 2020 </vt:lpstr>
      <vt:lpstr>LISC NYC’s Reach</vt:lpstr>
      <vt:lpstr>5 Priority Areas </vt:lpstr>
      <vt:lpstr> Affordable Housing </vt:lpstr>
      <vt:lpstr>Affordable Housing</vt:lpstr>
      <vt:lpstr>Economic  Development</vt:lpstr>
      <vt:lpstr>Economic Development</vt:lpstr>
      <vt:lpstr>Robust Lending Platform  </vt:lpstr>
      <vt:lpstr>Robust Lending Platform</vt:lpstr>
      <vt:lpstr>Workforce Development/ Financial Mobility</vt:lpstr>
      <vt:lpstr>Workforce Development/Financial Mobility</vt:lpstr>
      <vt:lpstr>      Health Equity </vt:lpstr>
      <vt:lpstr>Health Equity</vt:lpstr>
      <vt:lpstr>Contact Us</vt:lpstr>
      <vt:lpstr>PowerPoint Presentation</vt:lpstr>
    </vt:vector>
  </TitlesOfParts>
  <Company>LISC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Scheer</dc:creator>
  <cp:lastModifiedBy>Nisha Mistry</cp:lastModifiedBy>
  <cp:revision>609</cp:revision>
  <cp:lastPrinted>2020-05-27T21:46:39Z</cp:lastPrinted>
  <dcterms:created xsi:type="dcterms:W3CDTF">2018-01-24T20:15:13Z</dcterms:created>
  <dcterms:modified xsi:type="dcterms:W3CDTF">2020-10-30T14:32:15Z</dcterms:modified>
</cp:coreProperties>
</file>